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6.xml" ContentType="application/vnd.openxmlformats-officedocument.drawingml.chart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1" r:id="rId2"/>
    <p:sldMasterId id="2147483656" r:id="rId3"/>
    <p:sldMasterId id="2147483660" r:id="rId4"/>
  </p:sldMasterIdLst>
  <p:notesMasterIdLst>
    <p:notesMasterId r:id="rId45"/>
  </p:notesMasterIdLst>
  <p:sldIdLst>
    <p:sldId id="256" r:id="rId5"/>
    <p:sldId id="328" r:id="rId6"/>
    <p:sldId id="329" r:id="rId7"/>
    <p:sldId id="320" r:id="rId8"/>
    <p:sldId id="326" r:id="rId9"/>
    <p:sldId id="301" r:id="rId10"/>
    <p:sldId id="325" r:id="rId11"/>
    <p:sldId id="304" r:id="rId12"/>
    <p:sldId id="306" r:id="rId13"/>
    <p:sldId id="307" r:id="rId14"/>
    <p:sldId id="324" r:id="rId15"/>
    <p:sldId id="1450" r:id="rId16"/>
    <p:sldId id="1428" r:id="rId17"/>
    <p:sldId id="1451" r:id="rId18"/>
    <p:sldId id="1452" r:id="rId19"/>
    <p:sldId id="1432" r:id="rId20"/>
    <p:sldId id="1454" r:id="rId21"/>
    <p:sldId id="1456" r:id="rId22"/>
    <p:sldId id="1435" r:id="rId23"/>
    <p:sldId id="1470" r:id="rId24"/>
    <p:sldId id="1504" r:id="rId25"/>
    <p:sldId id="1501" r:id="rId26"/>
    <p:sldId id="1499" r:id="rId27"/>
    <p:sldId id="1500" r:id="rId28"/>
    <p:sldId id="1497" r:id="rId29"/>
    <p:sldId id="1498" r:id="rId30"/>
    <p:sldId id="1510" r:id="rId31"/>
    <p:sldId id="1511" r:id="rId32"/>
    <p:sldId id="1491" r:id="rId33"/>
    <p:sldId id="1506" r:id="rId34"/>
    <p:sldId id="1507" r:id="rId35"/>
    <p:sldId id="1509" r:id="rId36"/>
    <p:sldId id="1508" r:id="rId37"/>
    <p:sldId id="1494" r:id="rId38"/>
    <p:sldId id="1495" r:id="rId39"/>
    <p:sldId id="1496" r:id="rId40"/>
    <p:sldId id="1503" r:id="rId41"/>
    <p:sldId id="1502" r:id="rId42"/>
    <p:sldId id="1493" r:id="rId43"/>
    <p:sldId id="1436" r:id="rId44"/>
  </p:sldIdLst>
  <p:sldSz cx="12192000" cy="6858000"/>
  <p:notesSz cx="6858000" cy="9144000"/>
  <p:embeddedFontLs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Century Gothic" panose="020B0502020202020204" pitchFamily="34" charset="0"/>
      <p:regular r:id="rId50"/>
      <p:bold r:id="rId51"/>
      <p:italic r:id="rId52"/>
      <p:boldItalic r:id="rId5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936">
          <p15:clr>
            <a:srgbClr val="A4A3A4"/>
          </p15:clr>
        </p15:guide>
        <p15:guide id="2">
          <p15:clr>
            <a:srgbClr val="A4A3A4"/>
          </p15:clr>
        </p15:guide>
      </p15:sldGuideLst>
    </p:ext>
    <p:ext uri="http://customooxmlschemas.google.com/">
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94" roundtripDataSignature="AMtx7mjkpHulnQH52RKu2FpCmYwtZSIxH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AD3A9"/>
    <a:srgbClr val="3BADAD"/>
    <a:srgbClr val="E6E6E6"/>
    <a:srgbClr val="004FA3"/>
    <a:srgbClr val="A0238E"/>
    <a:srgbClr val="0E90CF"/>
    <a:srgbClr val="CBEBD9"/>
    <a:srgbClr val="F4C4A6"/>
    <a:srgbClr val="70AC2E"/>
    <a:srgbClr val="1E32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69"/>
    <p:restoredTop sz="94694"/>
  </p:normalViewPr>
  <p:slideViewPr>
    <p:cSldViewPr snapToGrid="0">
      <p:cViewPr varScale="1">
        <p:scale>
          <a:sx n="121" d="100"/>
          <a:sy n="121" d="100"/>
        </p:scale>
        <p:origin x="832" y="176"/>
      </p:cViewPr>
      <p:guideLst>
        <p:guide orient="horz" pos="3936"/>
        <p:guide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97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8.fntdata"/><Relationship Id="rId5" Type="http://schemas.openxmlformats.org/officeDocument/2006/relationships/slide" Target="slides/slide1.xml"/><Relationship Id="rId95" Type="http://schemas.openxmlformats.org/officeDocument/2006/relationships/presProps" Target="presProps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font" Target="fonts/font3.fntdata"/><Relationship Id="rId8" Type="http://schemas.openxmlformats.org/officeDocument/2006/relationships/slide" Target="slides/slide4.xml"/><Relationship Id="rId51" Type="http://schemas.openxmlformats.org/officeDocument/2006/relationships/font" Target="fonts/font6.fntdata"/><Relationship Id="rId9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1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4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font" Target="fonts/font7.fntdata"/><Relationship Id="rId94" Type="http://customschemas.google.com/relationships/presentationmetadata" Target="meta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sheetalshah\Downloads\Inova%202018%20AWV%20Campaign%20Performance%20Dec%20YTD%20w%20Gaps%20(2)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/C:\Users\ammurphy\AppData\Local\Microsoft\Windows\INetCache\Content.Outlook\ZURB9TK0\New%20Provider%20Ramp%20Up%20to%20Salary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300" b="1" i="0" u="none" strike="noStrike" kern="1200" spc="0" baseline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3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Closed Care Gap % of Patients with AWVs (Y)</a:t>
            </a:r>
            <a:r>
              <a:rPr lang="en-US" sz="1300" b="1" baseline="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vs Patients with open AWVs (N)</a:t>
            </a:r>
            <a:endParaRPr lang="en-US" sz="13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c:rich>
      </c:tx>
      <c:layout>
        <c:manualLayout>
          <c:xMode val="edge"/>
          <c:yMode val="edge"/>
          <c:x val="0.13965909974169471"/>
          <c:y val="8.1766517319371654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00" b="1" i="0" u="none" strike="noStrike" kern="1200" spc="0" baseline="0">
              <a:solidFill>
                <a:schemeClr val="accent6">
                  <a:lumMod val="60000"/>
                  <a:lumOff val="4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41554626213175688"/>
          <c:y val="9.1879298552484778E-2"/>
          <c:w val="0.50179651379343704"/>
          <c:h val="0.8440093686797816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EBA-3146-8894-0F78ACCBDD91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EBA-3146-8894-0F78ACCBDD91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2EBA-3146-8894-0F78ACCBDD91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2EBA-3146-8894-0F78ACCBDD91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2EBA-3146-8894-0F78ACCBDD91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2EBA-3146-8894-0F78ACCBDD91}"/>
              </c:ext>
            </c:extLst>
          </c:dPt>
          <c:dPt>
            <c:idx val="12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2EBA-3146-8894-0F78ACCBDD91}"/>
              </c:ext>
            </c:extLst>
          </c:dPt>
          <c:dPt>
            <c:idx val="14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2EBA-3146-8894-0F78ACCBDD91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2EBA-3146-8894-0F78ACCBDD91}"/>
              </c:ext>
            </c:extLst>
          </c:dPt>
          <c:dPt>
            <c:idx val="18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2EBA-3146-8894-0F78ACCBDD91}"/>
              </c:ext>
            </c:extLst>
          </c:dPt>
          <c:dLbls>
            <c:delete val="1"/>
          </c:dLbls>
          <c:cat>
            <c:strRef>
              <c:f>Gaps!$E$9:$E$28</c:f>
              <c:strCache>
                <c:ptCount val="20"/>
                <c:pt idx="0">
                  <c:v>YCOLONOSCOPY TEN YEARS</c:v>
                </c:pt>
                <c:pt idx="1">
                  <c:v>NCOLONOSCOPY TEN YEARS</c:v>
                </c:pt>
                <c:pt idx="2">
                  <c:v>YFALLS RISK ANNUAL</c:v>
                </c:pt>
                <c:pt idx="3">
                  <c:v>NFALLS RISK ANNUAL</c:v>
                </c:pt>
                <c:pt idx="4">
                  <c:v>YPCMH CARE PLAN LETTER</c:v>
                </c:pt>
                <c:pt idx="5">
                  <c:v>NPCMH CARE PLAN LETTER</c:v>
                </c:pt>
                <c:pt idx="6">
                  <c:v>YMAMMOGRAM</c:v>
                </c:pt>
                <c:pt idx="7">
                  <c:v>NMAMMOGRAM</c:v>
                </c:pt>
                <c:pt idx="8">
                  <c:v>YDEPRESSION SCREENING</c:v>
                </c:pt>
                <c:pt idx="9">
                  <c:v>NDEPRESSION SCREENING</c:v>
                </c:pt>
                <c:pt idx="10">
                  <c:v>YINFLUENZA VACCINE</c:v>
                </c:pt>
                <c:pt idx="11">
                  <c:v>NINFLUENZA VACCINE</c:v>
                </c:pt>
                <c:pt idx="12">
                  <c:v>YPneumonia Vaccine Age 65+</c:v>
                </c:pt>
                <c:pt idx="13">
                  <c:v>NPneumonia Vaccine Age 65+</c:v>
                </c:pt>
                <c:pt idx="14">
                  <c:v>YDM OPHTHALMOLOGY EXAM</c:v>
                </c:pt>
                <c:pt idx="15">
                  <c:v>NDM OPHTHALMOLOGY EXAM</c:v>
                </c:pt>
                <c:pt idx="16">
                  <c:v>YSHINGLES IMMUNIZATION AGE 60+</c:v>
                </c:pt>
                <c:pt idx="17">
                  <c:v>NSHINGLES IMMUNIZATION AGE 60+</c:v>
                </c:pt>
                <c:pt idx="18">
                  <c:v>YCOLONOSCOPY EVERY FIVE YEARS</c:v>
                </c:pt>
                <c:pt idx="19">
                  <c:v>NCOLONOSCOPY EVERY FIVE YEARS</c:v>
                </c:pt>
              </c:strCache>
            </c:strRef>
          </c:cat>
          <c:val>
            <c:numRef>
              <c:f>Gaps!$F$9:$F$28</c:f>
              <c:numCache>
                <c:formatCode>0.00%</c:formatCode>
                <c:ptCount val="20"/>
                <c:pt idx="0">
                  <c:v>0.82432432432432434</c:v>
                </c:pt>
                <c:pt idx="1">
                  <c:v>0.66328714655852228</c:v>
                </c:pt>
                <c:pt idx="2">
                  <c:v>0.97990726429675423</c:v>
                </c:pt>
                <c:pt idx="3">
                  <c:v>0.59473857283788223</c:v>
                </c:pt>
                <c:pt idx="4">
                  <c:v>0.40068886337543069</c:v>
                </c:pt>
                <c:pt idx="5">
                  <c:v>0.22583207562157437</c:v>
                </c:pt>
                <c:pt idx="6">
                  <c:v>0.57220216606498198</c:v>
                </c:pt>
                <c:pt idx="7">
                  <c:v>0.36145617667356805</c:v>
                </c:pt>
                <c:pt idx="8">
                  <c:v>0.9228423299786519</c:v>
                </c:pt>
                <c:pt idx="9">
                  <c:v>0.56552909112454097</c:v>
                </c:pt>
                <c:pt idx="10">
                  <c:v>0.67203819755296923</c:v>
                </c:pt>
                <c:pt idx="11">
                  <c:v>0.72845622119815667</c:v>
                </c:pt>
                <c:pt idx="12">
                  <c:v>0.82242703533026118</c:v>
                </c:pt>
                <c:pt idx="13">
                  <c:v>0.54137130669343214</c:v>
                </c:pt>
                <c:pt idx="14">
                  <c:v>0.5983493810178816</c:v>
                </c:pt>
                <c:pt idx="15">
                  <c:v>0.34657671164417797</c:v>
                </c:pt>
                <c:pt idx="16">
                  <c:v>0.79496286729092658</c:v>
                </c:pt>
                <c:pt idx="17">
                  <c:v>0.64601177730192727</c:v>
                </c:pt>
                <c:pt idx="18">
                  <c:v>0.81543624161073813</c:v>
                </c:pt>
                <c:pt idx="19">
                  <c:v>0.81445312499999989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2EBA-3146-8894-0F78ACCBDD9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75096832"/>
        <c:axId val="75098368"/>
      </c:barChart>
      <c:catAx>
        <c:axId val="7509683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75098368"/>
        <c:crosses val="autoZero"/>
        <c:auto val="1"/>
        <c:lblAlgn val="ctr"/>
        <c:lblOffset val="100"/>
        <c:noMultiLvlLbl val="0"/>
      </c:catAx>
      <c:valAx>
        <c:axId val="75098368"/>
        <c:scaling>
          <c:orientation val="minMax"/>
          <c:max val="1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out"/>
        <c:minorTickMark val="none"/>
        <c:tickLblPos val="none"/>
        <c:crossAx val="750968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700" dirty="0">
                <a:solidFill>
                  <a:schemeClr val="bg2">
                    <a:lumMod val="50000"/>
                    <a:lumOff val="50000"/>
                  </a:schemeClr>
                </a:solidFill>
              </a:rPr>
              <a:t>SV Primary Care Newsletter:</a:t>
            </a:r>
          </a:p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700" dirty="0">
                <a:solidFill>
                  <a:schemeClr val="bg2">
                    <a:lumMod val="50000"/>
                    <a:lumOff val="50000"/>
                  </a:schemeClr>
                </a:solidFill>
              </a:rPr>
              <a:t>Appointment Revenue</a:t>
            </a:r>
            <a:r>
              <a:rPr lang="en-US" sz="1700" baseline="0" dirty="0">
                <a:solidFill>
                  <a:schemeClr val="bg2">
                    <a:lumMod val="50000"/>
                    <a:lumOff val="50000"/>
                  </a:schemeClr>
                </a:solidFill>
              </a:rPr>
              <a:t> Generated</a:t>
            </a:r>
          </a:p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700" b="1" baseline="0" dirty="0">
                <a:solidFill>
                  <a:schemeClr val="bg2">
                    <a:lumMod val="50000"/>
                    <a:lumOff val="50000"/>
                  </a:schemeClr>
                </a:solidFill>
              </a:rPr>
              <a:t>Average monthly appointment revenue: $14,771</a:t>
            </a:r>
            <a:endParaRPr lang="en-US" sz="1700" b="1" dirty="0">
              <a:solidFill>
                <a:schemeClr val="bg2">
                  <a:lumMod val="50000"/>
                  <a:lumOff val="50000"/>
                </a:schemeClr>
              </a:solidFill>
            </a:endParaRP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Revenue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Sheet1!$A$2:$A$8</c:f>
              <c:strCache>
                <c:ptCount val="7"/>
                <c:pt idx="0">
                  <c:v>November</c:v>
                </c:pt>
                <c:pt idx="1">
                  <c:v>December</c:v>
                </c:pt>
                <c:pt idx="2">
                  <c:v>January</c:v>
                </c:pt>
                <c:pt idx="3">
                  <c:v>February</c:v>
                </c:pt>
                <c:pt idx="4">
                  <c:v>March</c:v>
                </c:pt>
                <c:pt idx="5">
                  <c:v>April</c:v>
                </c:pt>
                <c:pt idx="6">
                  <c:v>May</c:v>
                </c:pt>
              </c:strCache>
            </c:strRef>
          </c:cat>
          <c:val>
            <c:numRef>
              <c:f>Sheet1!$B$2:$B$8</c:f>
              <c:numCache>
                <c:formatCode>"$"#,##0_);[Red]\("$"#,##0\)</c:formatCode>
                <c:ptCount val="7"/>
                <c:pt idx="0">
                  <c:v>6490</c:v>
                </c:pt>
                <c:pt idx="1">
                  <c:v>9240</c:v>
                </c:pt>
                <c:pt idx="2">
                  <c:v>13310</c:v>
                </c:pt>
                <c:pt idx="3">
                  <c:v>15400</c:v>
                </c:pt>
                <c:pt idx="4">
                  <c:v>15840</c:v>
                </c:pt>
                <c:pt idx="5">
                  <c:v>15510</c:v>
                </c:pt>
                <c:pt idx="6">
                  <c:v>27610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204-3147-8536-CD2A94D9D9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7998208"/>
        <c:axId val="108020480"/>
      </c:barChart>
      <c:catAx>
        <c:axId val="1079982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2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8020480"/>
        <c:crosses val="autoZero"/>
        <c:auto val="1"/>
        <c:lblAlgn val="ctr"/>
        <c:lblOffset val="100"/>
        <c:noMultiLvlLbl val="0"/>
      </c:catAx>
      <c:valAx>
        <c:axId val="1080204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_);[Red]\(&quot;$&quot;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2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79982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Appt Conversion Value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Sheet1!$A$2:$A$10</c:f>
              <c:strCache>
                <c:ptCount val="8"/>
                <c:pt idx="0">
                  <c:v>October</c:v>
                </c:pt>
                <c:pt idx="1">
                  <c:v>November</c:v>
                </c:pt>
                <c:pt idx="2">
                  <c:v>December</c:v>
                </c:pt>
                <c:pt idx="3">
                  <c:v>January</c:v>
                </c:pt>
                <c:pt idx="4">
                  <c:v>February</c:v>
                </c:pt>
                <c:pt idx="5">
                  <c:v>March</c:v>
                </c:pt>
                <c:pt idx="6">
                  <c:v>April</c:v>
                </c:pt>
                <c:pt idx="7">
                  <c:v>May</c:v>
                </c:pt>
              </c:strCache>
            </c:strRef>
          </c:cat>
          <c:val>
            <c:numRef>
              <c:f>Sheet1!$B$2:$B$10</c:f>
              <c:numCache>
                <c:formatCode>"$"#,##0_);[Red]\("$"#,##0\)</c:formatCode>
                <c:ptCount val="9"/>
                <c:pt idx="0">
                  <c:v>38585</c:v>
                </c:pt>
                <c:pt idx="1">
                  <c:v>50446</c:v>
                </c:pt>
                <c:pt idx="2">
                  <c:v>54135</c:v>
                </c:pt>
                <c:pt idx="3">
                  <c:v>44685</c:v>
                </c:pt>
                <c:pt idx="4">
                  <c:v>48330</c:v>
                </c:pt>
                <c:pt idx="5">
                  <c:v>46305</c:v>
                </c:pt>
                <c:pt idx="6" formatCode="General">
                  <c:v>31725</c:v>
                </c:pt>
                <c:pt idx="7" formatCode="General">
                  <c:v>45225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0B4-E04A-9CD4-845910161F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7895040"/>
        <c:axId val="107913216"/>
      </c:barChart>
      <c:catAx>
        <c:axId val="107895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7913216"/>
        <c:crosses val="autoZero"/>
        <c:auto val="1"/>
        <c:lblAlgn val="ctr"/>
        <c:lblOffset val="100"/>
        <c:noMultiLvlLbl val="0"/>
      </c:catAx>
      <c:valAx>
        <c:axId val="1079132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_);[Red]\(&quot;$&quot;#,##0\)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78950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bg2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b="0">
                <a:solidFill>
                  <a:schemeClr val="bg2">
                    <a:lumMod val="50000"/>
                    <a:lumOff val="50000"/>
                  </a:schemeClr>
                </a:solidFill>
              </a:rPr>
              <a:t>FY2019</a:t>
            </a:r>
            <a:r>
              <a:rPr lang="en-US" sz="1400" b="0" baseline="0">
                <a:solidFill>
                  <a:schemeClr val="bg2">
                    <a:lumMod val="50000"/>
                    <a:lumOff val="50000"/>
                  </a:schemeClr>
                </a:solidFill>
              </a:rPr>
              <a:t> Lab Leakage</a:t>
            </a:r>
            <a:endParaRPr lang="en-US" sz="1400" b="0">
              <a:solidFill>
                <a:schemeClr val="bg2">
                  <a:lumMod val="50000"/>
                  <a:lumOff val="50000"/>
                </a:schemeClr>
              </a:solidFill>
            </a:endParaRPr>
          </a:p>
        </c:rich>
      </c:tx>
      <c:layout>
        <c:manualLayout>
          <c:xMode val="edge"/>
          <c:yMode val="edge"/>
          <c:x val="0.39707465517718776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bg2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9425739885962535E-2"/>
          <c:y val="0.10674023934142737"/>
          <c:w val="0.89183862793012958"/>
          <c:h val="0.7955756626912864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'X:\Finance\Performance Data\Finance\[FY 2019 Lab Leakage 2019-09-04T1407.xlsx]Lab'!$B$1</c:f>
              <c:strCache>
                <c:ptCount val="1"/>
                <c:pt idx="0">
                  <c:v>Volume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22225" cap="rnd">
                <a:solidFill>
                  <a:srgbClr val="FF0000"/>
                </a:solidFill>
                <a:prstDash val="sysDash"/>
              </a:ln>
              <a:effectLst/>
            </c:spPr>
            <c:trendlineType val="linear"/>
            <c:dispRSqr val="0"/>
            <c:dispEq val="0"/>
          </c:trendline>
          <c:cat>
            <c:numRef>
              <c:f>[1]Lab!$A$2:$A$12</c:f>
              <c:numCache>
                <c:formatCode>General</c:formatCode>
                <c:ptCount val="11"/>
                <c:pt idx="0">
                  <c:v>43374</c:v>
                </c:pt>
                <c:pt idx="1">
                  <c:v>43405</c:v>
                </c:pt>
                <c:pt idx="2">
                  <c:v>43435</c:v>
                </c:pt>
                <c:pt idx="3">
                  <c:v>43466</c:v>
                </c:pt>
                <c:pt idx="4">
                  <c:v>43497</c:v>
                </c:pt>
                <c:pt idx="5">
                  <c:v>43525</c:v>
                </c:pt>
                <c:pt idx="6">
                  <c:v>43556</c:v>
                </c:pt>
                <c:pt idx="7">
                  <c:v>43586</c:v>
                </c:pt>
                <c:pt idx="8">
                  <c:v>43617</c:v>
                </c:pt>
                <c:pt idx="9">
                  <c:v>43647</c:v>
                </c:pt>
                <c:pt idx="10">
                  <c:v>43678</c:v>
                </c:pt>
              </c:numCache>
            </c:numRef>
          </c:cat>
          <c:val>
            <c:numRef>
              <c:f>[1]Lab!$B$2:$B$12</c:f>
              <c:numCache>
                <c:formatCode>General</c:formatCode>
                <c:ptCount val="11"/>
                <c:pt idx="0">
                  <c:v>0.18504890962936377</c:v>
                </c:pt>
                <c:pt idx="1">
                  <c:v>0.18108389786347062</c:v>
                </c:pt>
                <c:pt idx="2">
                  <c:v>0.15523669641848381</c:v>
                </c:pt>
                <c:pt idx="3">
                  <c:v>0.15488043174839494</c:v>
                </c:pt>
                <c:pt idx="4">
                  <c:v>0.14447286160841147</c:v>
                </c:pt>
                <c:pt idx="5">
                  <c:v>0.13980367321089293</c:v>
                </c:pt>
                <c:pt idx="6">
                  <c:v>0.11692681559024208</c:v>
                </c:pt>
                <c:pt idx="7">
                  <c:v>0.12188148489739449</c:v>
                </c:pt>
                <c:pt idx="8">
                  <c:v>0.13078070611636006</c:v>
                </c:pt>
                <c:pt idx="9">
                  <c:v>0.11911225413154261</c:v>
                </c:pt>
                <c:pt idx="10">
                  <c:v>0.11007745036944713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40C-4D95-B5A2-25DE3E5EC1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7650560"/>
        <c:axId val="97652096"/>
      </c:barChart>
      <c:catAx>
        <c:axId val="97650560"/>
        <c:scaling>
          <c:orientation val="minMax"/>
        </c:scaling>
        <c:delete val="0"/>
        <c:axPos val="b"/>
        <c:numFmt formatCode="[$-409]mmm\-yy;@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bg2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7652096"/>
        <c:crosses val="autoZero"/>
        <c:auto val="1"/>
        <c:lblAlgn val="ctr"/>
        <c:lblOffset val="100"/>
        <c:noMultiLvlLbl val="0"/>
      </c:catAx>
      <c:valAx>
        <c:axId val="976520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bg2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7650560"/>
        <c:crosses val="autoZero"/>
        <c:crossBetween val="between"/>
      </c:valAx>
      <c:spPr>
        <a:noFill/>
        <a:ln>
          <a:solidFill>
            <a:schemeClr val="bg1">
              <a:lumMod val="75000"/>
            </a:schemeClr>
          </a:solidFill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bg1">
          <a:lumMod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bg2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b="0">
                <a:solidFill>
                  <a:schemeClr val="bg2">
                    <a:lumMod val="50000"/>
                    <a:lumOff val="50000"/>
                  </a:schemeClr>
                </a:solidFill>
              </a:rPr>
              <a:t>FY2019 Imaging Leakage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bg2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8850029955494704E-2"/>
          <c:y val="0.1576655689718259"/>
          <c:w val="0.93114997009748979"/>
          <c:h val="0.7574523683990653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'X:\Finance\Performance Data\Finance\[FY 2019 Imaging Leakage 2019-09-04T1404.xlsx]sheet1'!$B$1</c:f>
              <c:strCache>
                <c:ptCount val="1"/>
                <c:pt idx="0">
                  <c:v>Volume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22225" cap="rnd">
                <a:solidFill>
                  <a:srgbClr val="FF0000"/>
                </a:solidFill>
                <a:prstDash val="sysDash"/>
              </a:ln>
              <a:effectLst/>
            </c:spPr>
            <c:trendlineType val="linear"/>
            <c:dispRSqr val="0"/>
            <c:dispEq val="0"/>
          </c:trendline>
          <c:cat>
            <c:numRef>
              <c:f>[2]sheet1!$A$2:$A$12</c:f>
              <c:numCache>
                <c:formatCode>General</c:formatCode>
                <c:ptCount val="11"/>
                <c:pt idx="0">
                  <c:v>43374</c:v>
                </c:pt>
                <c:pt idx="1">
                  <c:v>43405</c:v>
                </c:pt>
                <c:pt idx="2">
                  <c:v>43435</c:v>
                </c:pt>
                <c:pt idx="3">
                  <c:v>43466</c:v>
                </c:pt>
                <c:pt idx="4">
                  <c:v>43497</c:v>
                </c:pt>
                <c:pt idx="5">
                  <c:v>43525</c:v>
                </c:pt>
                <c:pt idx="6">
                  <c:v>43556</c:v>
                </c:pt>
                <c:pt idx="7">
                  <c:v>43586</c:v>
                </c:pt>
                <c:pt idx="8">
                  <c:v>43617</c:v>
                </c:pt>
                <c:pt idx="9">
                  <c:v>43647</c:v>
                </c:pt>
                <c:pt idx="10">
                  <c:v>43678</c:v>
                </c:pt>
              </c:numCache>
            </c:numRef>
          </c:cat>
          <c:val>
            <c:numRef>
              <c:f>[2]sheet1!$B$2:$B$12</c:f>
              <c:numCache>
                <c:formatCode>General</c:formatCode>
                <c:ptCount val="11"/>
                <c:pt idx="0">
                  <c:v>9.2081031307550618E-2</c:v>
                </c:pt>
                <c:pt idx="1">
                  <c:v>0.10883280757097792</c:v>
                </c:pt>
                <c:pt idx="2">
                  <c:v>0.10228310502283107</c:v>
                </c:pt>
                <c:pt idx="3">
                  <c:v>9.0054249547920476E-2</c:v>
                </c:pt>
                <c:pt idx="4">
                  <c:v>8.9126559714795037E-2</c:v>
                </c:pt>
                <c:pt idx="5">
                  <c:v>9.9352051835853147E-2</c:v>
                </c:pt>
                <c:pt idx="6">
                  <c:v>8.0014482259232494E-2</c:v>
                </c:pt>
                <c:pt idx="7">
                  <c:v>7.0892723180795217E-2</c:v>
                </c:pt>
                <c:pt idx="8">
                  <c:v>7.4329813160032496E-2</c:v>
                </c:pt>
                <c:pt idx="9">
                  <c:v>8.6150490730643445E-2</c:v>
                </c:pt>
                <c:pt idx="10">
                  <c:v>7.7210884353741516E-2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D46-4D79-926E-E0EC1D81A3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31"/>
        <c:overlap val="-27"/>
        <c:axId val="105099648"/>
        <c:axId val="105101184"/>
      </c:barChart>
      <c:catAx>
        <c:axId val="105099648"/>
        <c:scaling>
          <c:orientation val="minMax"/>
        </c:scaling>
        <c:delete val="0"/>
        <c:axPos val="b"/>
        <c:numFmt formatCode="[$-409]mmm\-yy;@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bg2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5101184"/>
        <c:crosses val="autoZero"/>
        <c:auto val="1"/>
        <c:lblAlgn val="ctr"/>
        <c:lblOffset val="100"/>
        <c:noMultiLvlLbl val="0"/>
      </c:catAx>
      <c:valAx>
        <c:axId val="1051011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bg2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5099648"/>
        <c:crosses val="autoZero"/>
        <c:crossBetween val="between"/>
      </c:valAx>
      <c:spPr>
        <a:noFill/>
        <a:ln>
          <a:solidFill>
            <a:schemeClr val="bg1">
              <a:lumMod val="75000"/>
            </a:schemeClr>
          </a:solidFill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bg1">
          <a:lumMod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bg2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>
                <a:solidFill>
                  <a:schemeClr val="bg2">
                    <a:lumMod val="50000"/>
                    <a:lumOff val="50000"/>
                  </a:schemeClr>
                </a:solidFill>
              </a:rPr>
              <a:t>Jennifer Chovitch, DO</a:t>
            </a:r>
          </a:p>
        </c:rich>
      </c:tx>
      <c:layout>
        <c:manualLayout>
          <c:xMode val="edge"/>
          <c:yMode val="edge"/>
          <c:x val="0.37683271148504277"/>
          <c:y val="1.9280170810602151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8.3348883766260776E-2"/>
          <c:y val="0.11320214575939261"/>
          <c:w val="0.89894137047317635"/>
          <c:h val="0.7523170362755657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'X:\Finance\Performance Data\Finance\[Bond_Covenant_Prov_Salary_Receipts_run09032019.xlsx]Chovitch'!$A$2</c:f>
              <c:strCache>
                <c:ptCount val="1"/>
                <c:pt idx="0">
                  <c:v>Receipts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trendline>
            <c:spPr>
              <a:ln w="19050" cap="rnd">
                <a:solidFill>
                  <a:schemeClr val="accent6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strRef>
              <c:f>'X:\Finance\Performance Data\Finance\[Bond_Covenant_Prov_Salary_Receipts_run09032019.xlsx]Chovitch'!$B$1:$N$1</c:f>
              <c:strCache>
                <c:ptCount val="13"/>
                <c:pt idx="0">
                  <c:v>2018-08</c:v>
                </c:pt>
                <c:pt idx="1">
                  <c:v>2018-09</c:v>
                </c:pt>
                <c:pt idx="2">
                  <c:v>2018-10</c:v>
                </c:pt>
                <c:pt idx="3">
                  <c:v>2018-11</c:v>
                </c:pt>
                <c:pt idx="4">
                  <c:v>2018-12</c:v>
                </c:pt>
                <c:pt idx="5">
                  <c:v>2019-01</c:v>
                </c:pt>
                <c:pt idx="6">
                  <c:v>2019-02</c:v>
                </c:pt>
                <c:pt idx="7">
                  <c:v>2019-03</c:v>
                </c:pt>
                <c:pt idx="8">
                  <c:v>2019-04</c:v>
                </c:pt>
                <c:pt idx="9">
                  <c:v>2019-05</c:v>
                </c:pt>
                <c:pt idx="10">
                  <c:v>2019-06</c:v>
                </c:pt>
                <c:pt idx="11">
                  <c:v>2019-07</c:v>
                </c:pt>
                <c:pt idx="12">
                  <c:v>2019-08</c:v>
                </c:pt>
              </c:strCache>
            </c:strRef>
          </c:cat>
          <c:val>
            <c:numRef>
              <c:f>'X:\Finance\Performance Data\Finance\[Bond_Covenant_Prov_Salary_Receipts_run09032019.xlsx]Chovitch'!$B$2:$N$2</c:f>
              <c:numCache>
                <c:formatCode>General</c:formatCode>
                <c:ptCount val="13"/>
                <c:pt idx="0">
                  <c:v>195</c:v>
                </c:pt>
                <c:pt idx="1">
                  <c:v>4001.4</c:v>
                </c:pt>
                <c:pt idx="2">
                  <c:v>11796.210000000001</c:v>
                </c:pt>
                <c:pt idx="3">
                  <c:v>18890</c:v>
                </c:pt>
                <c:pt idx="4">
                  <c:v>26664.66</c:v>
                </c:pt>
                <c:pt idx="5">
                  <c:v>23574.3</c:v>
                </c:pt>
                <c:pt idx="6">
                  <c:v>30112.12</c:v>
                </c:pt>
                <c:pt idx="7">
                  <c:v>25850.780000000002</c:v>
                </c:pt>
                <c:pt idx="8">
                  <c:v>30883.89</c:v>
                </c:pt>
                <c:pt idx="9">
                  <c:v>24798.69</c:v>
                </c:pt>
                <c:pt idx="10">
                  <c:v>25735.200000000001</c:v>
                </c:pt>
                <c:pt idx="11">
                  <c:v>28713.55</c:v>
                </c:pt>
                <c:pt idx="12">
                  <c:v>38662.67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FA0-485A-AC0C-4A40FA2FD5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2595712"/>
        <c:axId val="72605696"/>
      </c:barChart>
      <c:lineChart>
        <c:grouping val="standard"/>
        <c:varyColors val="0"/>
        <c:ser>
          <c:idx val="1"/>
          <c:order val="1"/>
          <c:tx>
            <c:strRef>
              <c:f>'X:\Finance\Performance Data\Finance\[Bond_Covenant_Prov_Salary_Receipts_run09032019.xlsx]Chovitch'!$A$3</c:f>
              <c:strCache>
                <c:ptCount val="1"/>
                <c:pt idx="0">
                  <c:v>Monthly Salary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strRef>
              <c:f>'X:\Finance\Performance Data\Finance\[Bond_Covenant_Prov_Salary_Receipts_run09032019.xlsx]Chovitch'!$B$1:$N$1</c:f>
              <c:strCache>
                <c:ptCount val="13"/>
                <c:pt idx="0">
                  <c:v>2018-08</c:v>
                </c:pt>
                <c:pt idx="1">
                  <c:v>2018-09</c:v>
                </c:pt>
                <c:pt idx="2">
                  <c:v>2018-10</c:v>
                </c:pt>
                <c:pt idx="3">
                  <c:v>2018-11</c:v>
                </c:pt>
                <c:pt idx="4">
                  <c:v>2018-12</c:v>
                </c:pt>
                <c:pt idx="5">
                  <c:v>2019-01</c:v>
                </c:pt>
                <c:pt idx="6">
                  <c:v>2019-02</c:v>
                </c:pt>
                <c:pt idx="7">
                  <c:v>2019-03</c:v>
                </c:pt>
                <c:pt idx="8">
                  <c:v>2019-04</c:v>
                </c:pt>
                <c:pt idx="9">
                  <c:v>2019-05</c:v>
                </c:pt>
                <c:pt idx="10">
                  <c:v>2019-06</c:v>
                </c:pt>
                <c:pt idx="11">
                  <c:v>2019-07</c:v>
                </c:pt>
                <c:pt idx="12">
                  <c:v>2019-08</c:v>
                </c:pt>
              </c:strCache>
            </c:strRef>
          </c:cat>
          <c:val>
            <c:numRef>
              <c:f>'X:\Finance\Performance Data\Finance\[Bond_Covenant_Prov_Salary_Receipts_run09032019.xlsx]Chovitch'!$B$3:$N$3</c:f>
              <c:numCache>
                <c:formatCode>General</c:formatCode>
                <c:ptCount val="13"/>
                <c:pt idx="0">
                  <c:v>18333.333333333328</c:v>
                </c:pt>
                <c:pt idx="1">
                  <c:v>18333.333333333328</c:v>
                </c:pt>
                <c:pt idx="2">
                  <c:v>18333.333333333328</c:v>
                </c:pt>
                <c:pt idx="3">
                  <c:v>18333.333333333328</c:v>
                </c:pt>
                <c:pt idx="4">
                  <c:v>18333.333333333328</c:v>
                </c:pt>
                <c:pt idx="5">
                  <c:v>18333.333333333328</c:v>
                </c:pt>
                <c:pt idx="6">
                  <c:v>18333.333333333328</c:v>
                </c:pt>
                <c:pt idx="7">
                  <c:v>18333.333333333328</c:v>
                </c:pt>
                <c:pt idx="8">
                  <c:v>18333.333333333328</c:v>
                </c:pt>
                <c:pt idx="9">
                  <c:v>18333.333333333328</c:v>
                </c:pt>
                <c:pt idx="10">
                  <c:v>18333.333333333328</c:v>
                </c:pt>
                <c:pt idx="11">
                  <c:v>18333.333333333328</c:v>
                </c:pt>
                <c:pt idx="12">
                  <c:v>18333.333333333328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FA0-485A-AC0C-4A40FA2FD5D4}"/>
            </c:ext>
          </c:extLst>
        </c:ser>
        <c:ser>
          <c:idx val="2"/>
          <c:order val="2"/>
          <c:tx>
            <c:strRef>
              <c:f>'X:\Finance\Performance Data\Finance\[Bond_Covenant_Prov_Salary_Receipts_run09032019.xlsx]Chovitch'!$A$4</c:f>
              <c:strCache>
                <c:ptCount val="1"/>
                <c:pt idx="0">
                  <c:v>Salary + MA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'X:\Finance\Performance Data\Finance\[Bond_Covenant_Prov_Salary_Receipts_run09032019.xlsx]Chovitch'!$B$1:$N$1</c:f>
              <c:strCache>
                <c:ptCount val="13"/>
                <c:pt idx="0">
                  <c:v>2018-08</c:v>
                </c:pt>
                <c:pt idx="1">
                  <c:v>2018-09</c:v>
                </c:pt>
                <c:pt idx="2">
                  <c:v>2018-10</c:v>
                </c:pt>
                <c:pt idx="3">
                  <c:v>2018-11</c:v>
                </c:pt>
                <c:pt idx="4">
                  <c:v>2018-12</c:v>
                </c:pt>
                <c:pt idx="5">
                  <c:v>2019-01</c:v>
                </c:pt>
                <c:pt idx="6">
                  <c:v>2019-02</c:v>
                </c:pt>
                <c:pt idx="7">
                  <c:v>2019-03</c:v>
                </c:pt>
                <c:pt idx="8">
                  <c:v>2019-04</c:v>
                </c:pt>
                <c:pt idx="9">
                  <c:v>2019-05</c:v>
                </c:pt>
                <c:pt idx="10">
                  <c:v>2019-06</c:v>
                </c:pt>
                <c:pt idx="11">
                  <c:v>2019-07</c:v>
                </c:pt>
                <c:pt idx="12">
                  <c:v>2019-08</c:v>
                </c:pt>
              </c:strCache>
            </c:strRef>
          </c:cat>
          <c:val>
            <c:numRef>
              <c:f>'X:\Finance\Performance Data\Finance\[Bond_Covenant_Prov_Salary_Receipts_run09032019.xlsx]Chovitch'!$B$4:$N$4</c:f>
              <c:numCache>
                <c:formatCode>General</c:formatCode>
                <c:ptCount val="13"/>
                <c:pt idx="0">
                  <c:v>21333.333333333328</c:v>
                </c:pt>
                <c:pt idx="1">
                  <c:v>21333.333333333328</c:v>
                </c:pt>
                <c:pt idx="2">
                  <c:v>21333.333333333328</c:v>
                </c:pt>
                <c:pt idx="3">
                  <c:v>21333.333333333328</c:v>
                </c:pt>
                <c:pt idx="4">
                  <c:v>21333.333333333328</c:v>
                </c:pt>
                <c:pt idx="5">
                  <c:v>21333.333333333328</c:v>
                </c:pt>
                <c:pt idx="6">
                  <c:v>21333.333333333328</c:v>
                </c:pt>
                <c:pt idx="7">
                  <c:v>21333.333333333328</c:v>
                </c:pt>
                <c:pt idx="8">
                  <c:v>21333.333333333328</c:v>
                </c:pt>
                <c:pt idx="9">
                  <c:v>21333.333333333328</c:v>
                </c:pt>
                <c:pt idx="10">
                  <c:v>21333.333333333328</c:v>
                </c:pt>
                <c:pt idx="11">
                  <c:v>21333.333333333328</c:v>
                </c:pt>
                <c:pt idx="12">
                  <c:v>21333.333333333328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FA0-485A-AC0C-4A40FA2FD5D4}"/>
            </c:ext>
          </c:extLst>
        </c:ser>
        <c:ser>
          <c:idx val="3"/>
          <c:order val="3"/>
          <c:tx>
            <c:strRef>
              <c:f>'X:\Finance\Performance Data\Finance\[Bond_Covenant_Prov_Salary_Receipts_run09032019.xlsx]Chovitch'!$A$5</c:f>
              <c:strCache>
                <c:ptCount val="1"/>
                <c:pt idx="0">
                  <c:v>Salary + MA + Benefits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'X:\Finance\Performance Data\Finance\[Bond_Covenant_Prov_Salary_Receipts_run09032019.xlsx]Chovitch'!$B$1:$N$1</c:f>
              <c:strCache>
                <c:ptCount val="13"/>
                <c:pt idx="0">
                  <c:v>2018-08</c:v>
                </c:pt>
                <c:pt idx="1">
                  <c:v>2018-09</c:v>
                </c:pt>
                <c:pt idx="2">
                  <c:v>2018-10</c:v>
                </c:pt>
                <c:pt idx="3">
                  <c:v>2018-11</c:v>
                </c:pt>
                <c:pt idx="4">
                  <c:v>2018-12</c:v>
                </c:pt>
                <c:pt idx="5">
                  <c:v>2019-01</c:v>
                </c:pt>
                <c:pt idx="6">
                  <c:v>2019-02</c:v>
                </c:pt>
                <c:pt idx="7">
                  <c:v>2019-03</c:v>
                </c:pt>
                <c:pt idx="8">
                  <c:v>2019-04</c:v>
                </c:pt>
                <c:pt idx="9">
                  <c:v>2019-05</c:v>
                </c:pt>
                <c:pt idx="10">
                  <c:v>2019-06</c:v>
                </c:pt>
                <c:pt idx="11">
                  <c:v>2019-07</c:v>
                </c:pt>
                <c:pt idx="12">
                  <c:v>2019-08</c:v>
                </c:pt>
              </c:strCache>
            </c:strRef>
          </c:cat>
          <c:val>
            <c:numRef>
              <c:f>'X:\Finance\Performance Data\Finance\[Bond_Covenant_Prov_Salary_Receipts_run09032019.xlsx]Chovitch'!$B$5:$N$5</c:f>
              <c:numCache>
                <c:formatCode>General</c:formatCode>
                <c:ptCount val="13"/>
                <c:pt idx="0">
                  <c:v>24853.333333333328</c:v>
                </c:pt>
                <c:pt idx="1">
                  <c:v>24853.333333333328</c:v>
                </c:pt>
                <c:pt idx="2">
                  <c:v>24853.333333333328</c:v>
                </c:pt>
                <c:pt idx="3">
                  <c:v>24853.333333333328</c:v>
                </c:pt>
                <c:pt idx="4">
                  <c:v>24853.333333333328</c:v>
                </c:pt>
                <c:pt idx="5">
                  <c:v>24853.333333333328</c:v>
                </c:pt>
                <c:pt idx="6">
                  <c:v>24853.333333333328</c:v>
                </c:pt>
                <c:pt idx="7">
                  <c:v>24853.333333333328</c:v>
                </c:pt>
                <c:pt idx="8">
                  <c:v>24853.333333333328</c:v>
                </c:pt>
                <c:pt idx="9">
                  <c:v>24853.333333333328</c:v>
                </c:pt>
                <c:pt idx="10">
                  <c:v>24853.333333333328</c:v>
                </c:pt>
                <c:pt idx="11">
                  <c:v>24853.333333333328</c:v>
                </c:pt>
                <c:pt idx="12">
                  <c:v>24853.333333333328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AFA0-485A-AC0C-4A40FA2FD5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2595712"/>
        <c:axId val="72605696"/>
      </c:lineChart>
      <c:catAx>
        <c:axId val="72595712"/>
        <c:scaling>
          <c:orientation val="minMax"/>
        </c:scaling>
        <c:delete val="0"/>
        <c:axPos val="b"/>
        <c:numFmt formatCode="[$-409]d\-mmm;@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bg2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2605696"/>
        <c:crosses val="autoZero"/>
        <c:auto val="1"/>
        <c:lblAlgn val="ctr"/>
        <c:lblOffset val="100"/>
        <c:noMultiLvlLbl val="0"/>
      </c:catAx>
      <c:valAx>
        <c:axId val="72605696"/>
        <c:scaling>
          <c:orientation val="minMax"/>
          <c:max val="45000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round/>
            </a:ln>
            <a:effectLst/>
          </c:spPr>
        </c:majorGridlines>
        <c:numFmt formatCode="_(&quot;$&quot;* #,##0_);_(&quot;$&quot;* \(#,##0\);_(&quot;$&quot;* &quot;-&quot;_);_(@_)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2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2595712"/>
        <c:crosses val="autoZero"/>
        <c:crossBetween val="between"/>
        <c:majorUnit val="5000"/>
        <c:minorUnit val="1000"/>
      </c:valAx>
      <c:spPr>
        <a:noFill/>
        <a:ln>
          <a:solidFill>
            <a:schemeClr val="bg1">
              <a:lumMod val="75000"/>
            </a:schemeClr>
          </a:solidFill>
        </a:ln>
        <a:effectLst/>
      </c:spPr>
    </c:plotArea>
    <c:legend>
      <c:legendPos val="b"/>
      <c:layout>
        <c:manualLayout>
          <c:xMode val="edge"/>
          <c:yMode val="edge"/>
          <c:x val="8.6479211268519776E-2"/>
          <c:y val="0.95360201953825185"/>
          <c:w val="0.82704157746296048"/>
          <c:h val="4.08893602301475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bg2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bg1">
          <a:lumMod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BE7CEEC-3751-4A58-AABE-4AB42CA716F5}" type="doc">
      <dgm:prSet loTypeId="urn:microsoft.com/office/officeart/2005/8/layout/cycle7" loCatId="cycle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en-US"/>
        </a:p>
      </dgm:t>
    </dgm:pt>
    <dgm:pt modelId="{11B30CD3-8759-41D8-AC8A-2197B338CD61}">
      <dgm:prSet phldrT="[Text]"/>
      <dgm:spPr>
        <a:solidFill>
          <a:srgbClr val="5C803C"/>
        </a:solidFill>
      </dgm:spPr>
      <dgm:t>
        <a:bodyPr/>
        <a:lstStyle/>
        <a:p>
          <a:r>
            <a:rPr lang="en-US" dirty="0"/>
            <a:t>Quality Care Actions Completed by Outpatient Teams </a:t>
          </a:r>
        </a:p>
      </dgm:t>
    </dgm:pt>
    <dgm:pt modelId="{4C29E7EC-CCDE-4A4F-A914-1CFEB0A90610}" type="parTrans" cxnId="{268586F6-EA3C-4AB2-9B0C-6FC5B100DFA4}">
      <dgm:prSet/>
      <dgm:spPr/>
      <dgm:t>
        <a:bodyPr/>
        <a:lstStyle/>
        <a:p>
          <a:endParaRPr lang="en-US"/>
        </a:p>
      </dgm:t>
    </dgm:pt>
    <dgm:pt modelId="{847F5402-AA6C-4DC6-AF9D-6AC61B49BDE5}" type="sibTrans" cxnId="{268586F6-EA3C-4AB2-9B0C-6FC5B100DFA4}">
      <dgm:prSet/>
      <dgm:spPr>
        <a:solidFill>
          <a:srgbClr val="5C803C"/>
        </a:solidFill>
      </dgm:spPr>
      <dgm:t>
        <a:bodyPr/>
        <a:lstStyle/>
        <a:p>
          <a:endParaRPr lang="en-US"/>
        </a:p>
      </dgm:t>
    </dgm:pt>
    <dgm:pt modelId="{1CB1C552-D8E1-4787-BA6C-359C274B039E}">
      <dgm:prSet phldrT="[Text]"/>
      <dgm:spPr>
        <a:solidFill>
          <a:srgbClr val="1F96D1"/>
        </a:solidFill>
      </dgm:spPr>
      <dgm:t>
        <a:bodyPr/>
        <a:lstStyle/>
        <a:p>
          <a:r>
            <a:rPr lang="en-US" dirty="0"/>
            <a:t>Contributing to improved Health System Performance</a:t>
          </a:r>
        </a:p>
      </dgm:t>
    </dgm:pt>
    <dgm:pt modelId="{0849D312-E613-427E-9983-3769D8E952E0}" type="parTrans" cxnId="{0D56B405-6506-45D9-8773-7492BE166582}">
      <dgm:prSet/>
      <dgm:spPr/>
      <dgm:t>
        <a:bodyPr/>
        <a:lstStyle/>
        <a:p>
          <a:endParaRPr lang="en-US"/>
        </a:p>
      </dgm:t>
    </dgm:pt>
    <dgm:pt modelId="{A437D041-A6B2-4E17-8617-0755C69DB522}" type="sibTrans" cxnId="{0D56B405-6506-45D9-8773-7492BE166582}">
      <dgm:prSet/>
      <dgm:spPr>
        <a:solidFill>
          <a:schemeClr val="accent6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4D676D9D-6FCE-4B9F-A4FB-7D89BBDFDA60}">
      <dgm:prSet phldrT="[Text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dirty="0"/>
            <a:t>Contributing to Ambulatory Physician Satisfaction and Productivity</a:t>
          </a:r>
        </a:p>
      </dgm:t>
    </dgm:pt>
    <dgm:pt modelId="{37B61F22-4BBF-45A6-AB93-D284427F1F3E}" type="parTrans" cxnId="{0B6D9D5C-2E6D-4943-B98A-A5871FE2D1DF}">
      <dgm:prSet/>
      <dgm:spPr/>
      <dgm:t>
        <a:bodyPr/>
        <a:lstStyle/>
        <a:p>
          <a:endParaRPr lang="en-US"/>
        </a:p>
      </dgm:t>
    </dgm:pt>
    <dgm:pt modelId="{8FB93670-D1C9-48F9-A808-0E3F3C8FF1C9}" type="sibTrans" cxnId="{0B6D9D5C-2E6D-4943-B98A-A5871FE2D1DF}">
      <dgm:prSet/>
      <dgm:spPr>
        <a:solidFill>
          <a:srgbClr val="1F96D1"/>
        </a:solidFill>
      </dgm:spPr>
      <dgm:t>
        <a:bodyPr/>
        <a:lstStyle/>
        <a:p>
          <a:endParaRPr lang="en-US"/>
        </a:p>
      </dgm:t>
    </dgm:pt>
    <dgm:pt modelId="{84DD3738-BE45-4EEF-9BDC-3B1257BE30D4}" type="pres">
      <dgm:prSet presAssocID="{1BE7CEEC-3751-4A58-AABE-4AB42CA716F5}" presName="Name0" presStyleCnt="0">
        <dgm:presLayoutVars>
          <dgm:dir/>
          <dgm:resizeHandles val="exact"/>
        </dgm:presLayoutVars>
      </dgm:prSet>
      <dgm:spPr/>
    </dgm:pt>
    <dgm:pt modelId="{4194048A-5B47-4EBE-AF65-2740B3E6FF12}" type="pres">
      <dgm:prSet presAssocID="{11B30CD3-8759-41D8-AC8A-2197B338CD61}" presName="node" presStyleLbl="node1" presStyleIdx="0" presStyleCnt="3">
        <dgm:presLayoutVars>
          <dgm:bulletEnabled val="1"/>
        </dgm:presLayoutVars>
      </dgm:prSet>
      <dgm:spPr/>
    </dgm:pt>
    <dgm:pt modelId="{C39BDD93-77B7-472B-96F0-3B109E8CE101}" type="pres">
      <dgm:prSet presAssocID="{847F5402-AA6C-4DC6-AF9D-6AC61B49BDE5}" presName="sibTrans" presStyleLbl="sibTrans2D1" presStyleIdx="0" presStyleCnt="3"/>
      <dgm:spPr/>
    </dgm:pt>
    <dgm:pt modelId="{1C61EF5E-76CF-4EB2-990E-FF1F7B1C29CA}" type="pres">
      <dgm:prSet presAssocID="{847F5402-AA6C-4DC6-AF9D-6AC61B49BDE5}" presName="connectorText" presStyleLbl="sibTrans2D1" presStyleIdx="0" presStyleCnt="3"/>
      <dgm:spPr/>
    </dgm:pt>
    <dgm:pt modelId="{1319087A-7442-4DD9-8443-25F08D0AFE33}" type="pres">
      <dgm:prSet presAssocID="{1CB1C552-D8E1-4787-BA6C-359C274B039E}" presName="node" presStyleLbl="node1" presStyleIdx="1" presStyleCnt="3">
        <dgm:presLayoutVars>
          <dgm:bulletEnabled val="1"/>
        </dgm:presLayoutVars>
      </dgm:prSet>
      <dgm:spPr/>
    </dgm:pt>
    <dgm:pt modelId="{7005251A-4C8E-4B22-B1BD-B278D05BE3A5}" type="pres">
      <dgm:prSet presAssocID="{A437D041-A6B2-4E17-8617-0755C69DB522}" presName="sibTrans" presStyleLbl="sibTrans2D1" presStyleIdx="1" presStyleCnt="3"/>
      <dgm:spPr/>
    </dgm:pt>
    <dgm:pt modelId="{E6CC2930-E2E4-4998-926F-20F168FA6A1B}" type="pres">
      <dgm:prSet presAssocID="{A437D041-A6B2-4E17-8617-0755C69DB522}" presName="connectorText" presStyleLbl="sibTrans2D1" presStyleIdx="1" presStyleCnt="3"/>
      <dgm:spPr/>
    </dgm:pt>
    <dgm:pt modelId="{84785E36-55A0-4793-BB6E-22F20C1C936C}" type="pres">
      <dgm:prSet presAssocID="{4D676D9D-6FCE-4B9F-A4FB-7D89BBDFDA60}" presName="node" presStyleLbl="node1" presStyleIdx="2" presStyleCnt="3">
        <dgm:presLayoutVars>
          <dgm:bulletEnabled val="1"/>
        </dgm:presLayoutVars>
      </dgm:prSet>
      <dgm:spPr/>
    </dgm:pt>
    <dgm:pt modelId="{EDE018A1-328B-4325-81FE-C06A0DCA6B21}" type="pres">
      <dgm:prSet presAssocID="{8FB93670-D1C9-48F9-A808-0E3F3C8FF1C9}" presName="sibTrans" presStyleLbl="sibTrans2D1" presStyleIdx="2" presStyleCnt="3"/>
      <dgm:spPr/>
    </dgm:pt>
    <dgm:pt modelId="{F864A517-505B-45FE-A5AE-5952C214A646}" type="pres">
      <dgm:prSet presAssocID="{8FB93670-D1C9-48F9-A808-0E3F3C8FF1C9}" presName="connectorText" presStyleLbl="sibTrans2D1" presStyleIdx="2" presStyleCnt="3"/>
      <dgm:spPr/>
    </dgm:pt>
  </dgm:ptLst>
  <dgm:cxnLst>
    <dgm:cxn modelId="{A32C8101-4CA5-47CB-90F0-DA1CBA7AB427}" type="presOf" srcId="{8FB93670-D1C9-48F9-A808-0E3F3C8FF1C9}" destId="{EDE018A1-328B-4325-81FE-C06A0DCA6B21}" srcOrd="0" destOrd="0" presId="urn:microsoft.com/office/officeart/2005/8/layout/cycle7"/>
    <dgm:cxn modelId="{0D56B405-6506-45D9-8773-7492BE166582}" srcId="{1BE7CEEC-3751-4A58-AABE-4AB42CA716F5}" destId="{1CB1C552-D8E1-4787-BA6C-359C274B039E}" srcOrd="1" destOrd="0" parTransId="{0849D312-E613-427E-9983-3769D8E952E0}" sibTransId="{A437D041-A6B2-4E17-8617-0755C69DB522}"/>
    <dgm:cxn modelId="{E7A4C111-5FE3-492D-A502-E499C96B3ABD}" type="presOf" srcId="{4D676D9D-6FCE-4B9F-A4FB-7D89BBDFDA60}" destId="{84785E36-55A0-4793-BB6E-22F20C1C936C}" srcOrd="0" destOrd="0" presId="urn:microsoft.com/office/officeart/2005/8/layout/cycle7"/>
    <dgm:cxn modelId="{714BB83D-A3C7-4933-A3F9-2AE5DF127A40}" type="presOf" srcId="{847F5402-AA6C-4DC6-AF9D-6AC61B49BDE5}" destId="{C39BDD93-77B7-472B-96F0-3B109E8CE101}" srcOrd="0" destOrd="0" presId="urn:microsoft.com/office/officeart/2005/8/layout/cycle7"/>
    <dgm:cxn modelId="{C2B7775A-E80B-4F27-B6A8-DAFF8217269C}" type="presOf" srcId="{1BE7CEEC-3751-4A58-AABE-4AB42CA716F5}" destId="{84DD3738-BE45-4EEF-9BDC-3B1257BE30D4}" srcOrd="0" destOrd="0" presId="urn:microsoft.com/office/officeart/2005/8/layout/cycle7"/>
    <dgm:cxn modelId="{0B6D9D5C-2E6D-4943-B98A-A5871FE2D1DF}" srcId="{1BE7CEEC-3751-4A58-AABE-4AB42CA716F5}" destId="{4D676D9D-6FCE-4B9F-A4FB-7D89BBDFDA60}" srcOrd="2" destOrd="0" parTransId="{37B61F22-4BBF-45A6-AB93-D284427F1F3E}" sibTransId="{8FB93670-D1C9-48F9-A808-0E3F3C8FF1C9}"/>
    <dgm:cxn modelId="{F6942562-46CF-4230-AC6F-44BBC209B857}" type="presOf" srcId="{A437D041-A6B2-4E17-8617-0755C69DB522}" destId="{E6CC2930-E2E4-4998-926F-20F168FA6A1B}" srcOrd="1" destOrd="0" presId="urn:microsoft.com/office/officeart/2005/8/layout/cycle7"/>
    <dgm:cxn modelId="{F848007F-D488-4079-ADC6-984CC10023A6}" type="presOf" srcId="{1CB1C552-D8E1-4787-BA6C-359C274B039E}" destId="{1319087A-7442-4DD9-8443-25F08D0AFE33}" srcOrd="0" destOrd="0" presId="urn:microsoft.com/office/officeart/2005/8/layout/cycle7"/>
    <dgm:cxn modelId="{593F7BA2-216A-4513-9A2B-A38E980764B4}" type="presOf" srcId="{847F5402-AA6C-4DC6-AF9D-6AC61B49BDE5}" destId="{1C61EF5E-76CF-4EB2-990E-FF1F7B1C29CA}" srcOrd="1" destOrd="0" presId="urn:microsoft.com/office/officeart/2005/8/layout/cycle7"/>
    <dgm:cxn modelId="{9C982FBB-55DC-4271-98CD-F15CB6DF1716}" type="presOf" srcId="{8FB93670-D1C9-48F9-A808-0E3F3C8FF1C9}" destId="{F864A517-505B-45FE-A5AE-5952C214A646}" srcOrd="1" destOrd="0" presId="urn:microsoft.com/office/officeart/2005/8/layout/cycle7"/>
    <dgm:cxn modelId="{38EADFCD-6C64-4173-981A-0B20F15C8F07}" type="presOf" srcId="{A437D041-A6B2-4E17-8617-0755C69DB522}" destId="{7005251A-4C8E-4B22-B1BD-B278D05BE3A5}" srcOrd="0" destOrd="0" presId="urn:microsoft.com/office/officeart/2005/8/layout/cycle7"/>
    <dgm:cxn modelId="{268586F6-EA3C-4AB2-9B0C-6FC5B100DFA4}" srcId="{1BE7CEEC-3751-4A58-AABE-4AB42CA716F5}" destId="{11B30CD3-8759-41D8-AC8A-2197B338CD61}" srcOrd="0" destOrd="0" parTransId="{4C29E7EC-CCDE-4A4F-A914-1CFEB0A90610}" sibTransId="{847F5402-AA6C-4DC6-AF9D-6AC61B49BDE5}"/>
    <dgm:cxn modelId="{0EDD7FF9-EF2E-4EFC-89A9-E1D917F43CD6}" type="presOf" srcId="{11B30CD3-8759-41D8-AC8A-2197B338CD61}" destId="{4194048A-5B47-4EBE-AF65-2740B3E6FF12}" srcOrd="0" destOrd="0" presId="urn:microsoft.com/office/officeart/2005/8/layout/cycle7"/>
    <dgm:cxn modelId="{FCC0F3E1-35E7-4A27-9251-8A6E5169F00A}" type="presParOf" srcId="{84DD3738-BE45-4EEF-9BDC-3B1257BE30D4}" destId="{4194048A-5B47-4EBE-AF65-2740B3E6FF12}" srcOrd="0" destOrd="0" presId="urn:microsoft.com/office/officeart/2005/8/layout/cycle7"/>
    <dgm:cxn modelId="{F2018D7B-701C-4160-A053-8A8F7B61125F}" type="presParOf" srcId="{84DD3738-BE45-4EEF-9BDC-3B1257BE30D4}" destId="{C39BDD93-77B7-472B-96F0-3B109E8CE101}" srcOrd="1" destOrd="0" presId="urn:microsoft.com/office/officeart/2005/8/layout/cycle7"/>
    <dgm:cxn modelId="{921F8C25-9ED3-456D-92A3-61E5CAF3FDD2}" type="presParOf" srcId="{C39BDD93-77B7-472B-96F0-3B109E8CE101}" destId="{1C61EF5E-76CF-4EB2-990E-FF1F7B1C29CA}" srcOrd="0" destOrd="0" presId="urn:microsoft.com/office/officeart/2005/8/layout/cycle7"/>
    <dgm:cxn modelId="{1F7FE161-6A73-4A23-9442-2C8B34418E8C}" type="presParOf" srcId="{84DD3738-BE45-4EEF-9BDC-3B1257BE30D4}" destId="{1319087A-7442-4DD9-8443-25F08D0AFE33}" srcOrd="2" destOrd="0" presId="urn:microsoft.com/office/officeart/2005/8/layout/cycle7"/>
    <dgm:cxn modelId="{06824C37-B5AA-4801-A285-43F10DA2664E}" type="presParOf" srcId="{84DD3738-BE45-4EEF-9BDC-3B1257BE30D4}" destId="{7005251A-4C8E-4B22-B1BD-B278D05BE3A5}" srcOrd="3" destOrd="0" presId="urn:microsoft.com/office/officeart/2005/8/layout/cycle7"/>
    <dgm:cxn modelId="{1B66664A-BBF2-4F75-BD4C-0A6A6E7E7C32}" type="presParOf" srcId="{7005251A-4C8E-4B22-B1BD-B278D05BE3A5}" destId="{E6CC2930-E2E4-4998-926F-20F168FA6A1B}" srcOrd="0" destOrd="0" presId="urn:microsoft.com/office/officeart/2005/8/layout/cycle7"/>
    <dgm:cxn modelId="{267657EC-9364-4262-9D65-61CEC03995D2}" type="presParOf" srcId="{84DD3738-BE45-4EEF-9BDC-3B1257BE30D4}" destId="{84785E36-55A0-4793-BB6E-22F20C1C936C}" srcOrd="4" destOrd="0" presId="urn:microsoft.com/office/officeart/2005/8/layout/cycle7"/>
    <dgm:cxn modelId="{554517FC-8CFF-4E54-81EA-511314CECC2C}" type="presParOf" srcId="{84DD3738-BE45-4EEF-9BDC-3B1257BE30D4}" destId="{EDE018A1-328B-4325-81FE-C06A0DCA6B21}" srcOrd="5" destOrd="0" presId="urn:microsoft.com/office/officeart/2005/8/layout/cycle7"/>
    <dgm:cxn modelId="{A16657A0-B234-4E26-B101-656855AE899A}" type="presParOf" srcId="{EDE018A1-328B-4325-81FE-C06A0DCA6B21}" destId="{F864A517-505B-45FE-A5AE-5952C214A646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94048A-5B47-4EBE-AF65-2740B3E6FF12}">
      <dsp:nvSpPr>
        <dsp:cNvPr id="0" name=""/>
        <dsp:cNvSpPr/>
      </dsp:nvSpPr>
      <dsp:spPr>
        <a:xfrm>
          <a:off x="2033176" y="1187"/>
          <a:ext cx="1955260" cy="977630"/>
        </a:xfrm>
        <a:prstGeom prst="roundRect">
          <a:avLst>
            <a:gd name="adj" fmla="val 10000"/>
          </a:avLst>
        </a:prstGeom>
        <a:solidFill>
          <a:srgbClr val="5C803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Quality Care Actions Completed by Outpatient Teams </a:t>
          </a:r>
        </a:p>
      </dsp:txBody>
      <dsp:txXfrm>
        <a:off x="2061810" y="29821"/>
        <a:ext cx="1897992" cy="920362"/>
      </dsp:txXfrm>
    </dsp:sp>
    <dsp:sp modelId="{C39BDD93-77B7-472B-96F0-3B109E8CE101}">
      <dsp:nvSpPr>
        <dsp:cNvPr id="0" name=""/>
        <dsp:cNvSpPr/>
      </dsp:nvSpPr>
      <dsp:spPr>
        <a:xfrm rot="3600000">
          <a:off x="3308493" y="1717309"/>
          <a:ext cx="1019351" cy="342170"/>
        </a:xfrm>
        <a:prstGeom prst="leftRightArrow">
          <a:avLst>
            <a:gd name="adj1" fmla="val 60000"/>
            <a:gd name="adj2" fmla="val 50000"/>
          </a:avLst>
        </a:prstGeom>
        <a:solidFill>
          <a:srgbClr val="5C803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3411144" y="1785743"/>
        <a:ext cx="814049" cy="205302"/>
      </dsp:txXfrm>
    </dsp:sp>
    <dsp:sp modelId="{1319087A-7442-4DD9-8443-25F08D0AFE33}">
      <dsp:nvSpPr>
        <dsp:cNvPr id="0" name=""/>
        <dsp:cNvSpPr/>
      </dsp:nvSpPr>
      <dsp:spPr>
        <a:xfrm>
          <a:off x="3647901" y="2797972"/>
          <a:ext cx="1955260" cy="977630"/>
        </a:xfrm>
        <a:prstGeom prst="roundRect">
          <a:avLst>
            <a:gd name="adj" fmla="val 10000"/>
          </a:avLst>
        </a:prstGeom>
        <a:solidFill>
          <a:srgbClr val="1F96D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Contributing to improved Health System Performance</a:t>
          </a:r>
        </a:p>
      </dsp:txBody>
      <dsp:txXfrm>
        <a:off x="3676535" y="2826606"/>
        <a:ext cx="1897992" cy="920362"/>
      </dsp:txXfrm>
    </dsp:sp>
    <dsp:sp modelId="{7005251A-4C8E-4B22-B1BD-B278D05BE3A5}">
      <dsp:nvSpPr>
        <dsp:cNvPr id="0" name=""/>
        <dsp:cNvSpPr/>
      </dsp:nvSpPr>
      <dsp:spPr>
        <a:xfrm rot="10800000">
          <a:off x="2501131" y="3115702"/>
          <a:ext cx="1019351" cy="342170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6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 rot="10800000">
        <a:off x="2603782" y="3184136"/>
        <a:ext cx="814049" cy="205302"/>
      </dsp:txXfrm>
    </dsp:sp>
    <dsp:sp modelId="{84785E36-55A0-4793-BB6E-22F20C1C936C}">
      <dsp:nvSpPr>
        <dsp:cNvPr id="0" name=""/>
        <dsp:cNvSpPr/>
      </dsp:nvSpPr>
      <dsp:spPr>
        <a:xfrm>
          <a:off x="418451" y="2797972"/>
          <a:ext cx="1955260" cy="977630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Contributing to Ambulatory Physician Satisfaction and Productivity</a:t>
          </a:r>
        </a:p>
      </dsp:txBody>
      <dsp:txXfrm>
        <a:off x="447085" y="2826606"/>
        <a:ext cx="1897992" cy="920362"/>
      </dsp:txXfrm>
    </dsp:sp>
    <dsp:sp modelId="{EDE018A1-328B-4325-81FE-C06A0DCA6B21}">
      <dsp:nvSpPr>
        <dsp:cNvPr id="0" name=""/>
        <dsp:cNvSpPr/>
      </dsp:nvSpPr>
      <dsp:spPr>
        <a:xfrm rot="18000000">
          <a:off x="1693768" y="1717309"/>
          <a:ext cx="1019351" cy="342170"/>
        </a:xfrm>
        <a:prstGeom prst="leftRightArrow">
          <a:avLst>
            <a:gd name="adj1" fmla="val 60000"/>
            <a:gd name="adj2" fmla="val 50000"/>
          </a:avLst>
        </a:prstGeom>
        <a:solidFill>
          <a:srgbClr val="1F96D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1796419" y="1785743"/>
        <a:ext cx="814049" cy="2053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0" name="Google Shape;130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No logo</a:t>
            </a:r>
            <a:endParaRPr/>
          </a:p>
        </p:txBody>
      </p:sp>
      <p:sp>
        <p:nvSpPr>
          <p:cNvPr id="131" name="Google Shape;131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33eeb3a937_13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33eeb3a937_13_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2" name="Google Shape;162;g33eeb3a937_13_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133913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33eeb3a937_13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33eeb3a937_13_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2" name="Google Shape;162;g33eeb3a937_13_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943637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3eeb3a937_12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33eeb3a937_12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5" name="Google Shape;175;g33eeb3a937_12_4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48976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33eeb3a937_13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33eeb3a937_13_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2" name="Google Shape;162;g33eeb3a937_13_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789368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3eeb3a937_12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33eeb3a937_12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5" name="Google Shape;175;g33eeb3a937_12_4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46301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01" name="Google Shape;60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734022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5" name="Google Shape;13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FF0000"/>
                </a:solidFill>
              </a:rPr>
              <a:t>Your financial Disclosure statement will be on the bottom of this slide</a:t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136" name="Google Shape;13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66290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5" name="Google Shape;13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FF0000"/>
                </a:solidFill>
              </a:rPr>
              <a:t>Your financial Disclosure statement will be on the bottom of this slide</a:t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136" name="Google Shape;13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725392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003150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33eeb3a937_13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33eeb3a937_13_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You can see here that the epidemic has evolved. First prescription opioids, then right around 2012, we see a big spike in heroin and fentanyl. What began to happen around 2012 that may have caused this spike? Let’s take a look.</a:t>
            </a:r>
            <a:endParaRPr/>
          </a:p>
        </p:txBody>
      </p:sp>
      <p:sp>
        <p:nvSpPr>
          <p:cNvPr id="162" name="Google Shape;162;g33eeb3a937_13_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06521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33eeb3a937_13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33eeb3a937_13_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You can see here that the epidemic has evolved. First prescription opioids, then right around 2012, we see a big spike in heroin and fentanyl. What began to happen around 2012 that may have caused this spike? Let’s take a look.</a:t>
            </a:r>
            <a:endParaRPr/>
          </a:p>
        </p:txBody>
      </p:sp>
      <p:sp>
        <p:nvSpPr>
          <p:cNvPr id="162" name="Google Shape;162;g33eeb3a937_13_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945113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33eeb3a937_13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33eeb3a937_13_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2" name="Google Shape;162;g33eeb3a937_13_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55987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33eeb3a937_13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33eeb3a937_13_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2" name="Google Shape;162;g33eeb3a937_13_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29343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33eeb3a937_13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33eeb3a937_13_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2" name="Google Shape;162;g33eeb3a937_13_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40465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33eeb3a937_13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33eeb3a937_13_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2" name="Google Shape;162;g33eeb3a937_13_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14712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C64175-AF29-448A-9216-F67E437FF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C4D70-1940-44BD-9113-51C251DD28F1}" type="datetimeFigureOut">
              <a:rPr lang="en-US" smtClean="0"/>
              <a:pPr/>
              <a:t>11/13/19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8F2FEC-2432-42EF-A161-25AF9CEC9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2AD333-96E3-4309-8047-0FC0E765D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573D1-6E13-4559-8BA0-0C02DB02290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Google Shape;63;p15">
            <a:extLst>
              <a:ext uri="{FF2B5EF4-FFF2-40B4-BE49-F238E27FC236}">
                <a16:creationId xmlns:a16="http://schemas.microsoft.com/office/drawing/2014/main" id="{9656057C-D15D-4EE8-A767-3EE33A5991E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7209" y="98256"/>
            <a:ext cx="11350160" cy="853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3200"/>
              <a:buFont typeface="Arial"/>
              <a:buNone/>
              <a:defRPr sz="4100" b="1" i="0" u="none" strike="noStrike" cap="none">
                <a:solidFill>
                  <a:srgbClr val="44546A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9pPr>
          </a:lstStyle>
          <a:p>
            <a:endParaRPr/>
          </a:p>
        </p:txBody>
      </p:sp>
      <p:cxnSp>
        <p:nvCxnSpPr>
          <p:cNvPr id="7" name="Google Shape;78;p15">
            <a:extLst>
              <a:ext uri="{FF2B5EF4-FFF2-40B4-BE49-F238E27FC236}">
                <a16:creationId xmlns:a16="http://schemas.microsoft.com/office/drawing/2014/main" id="{546868CA-0C80-4B0E-9E8A-5C5D48C0044C}"/>
              </a:ext>
            </a:extLst>
          </p:cNvPr>
          <p:cNvCxnSpPr>
            <a:cxnSpLocks/>
          </p:cNvCxnSpPr>
          <p:nvPr userDrawn="1"/>
        </p:nvCxnSpPr>
        <p:spPr>
          <a:xfrm>
            <a:off x="417209" y="982147"/>
            <a:ext cx="11350160" cy="0"/>
          </a:xfrm>
          <a:prstGeom prst="straightConnector1">
            <a:avLst/>
          </a:prstGeom>
          <a:noFill/>
          <a:ln w="38100" cap="flat" cmpd="sng">
            <a:solidFill>
              <a:srgbClr val="D8D8D8">
                <a:alpha val="67843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" name="Google Shape;67;p15">
            <a:extLst>
              <a:ext uri="{FF2B5EF4-FFF2-40B4-BE49-F238E27FC236}">
                <a16:creationId xmlns:a16="http://schemas.microsoft.com/office/drawing/2014/main" id="{7C1E7C15-9F29-40D6-9BE9-1C1DC439DF1B}"/>
              </a:ext>
            </a:extLst>
          </p:cNvPr>
          <p:cNvSpPr/>
          <p:nvPr userDrawn="1"/>
        </p:nvSpPr>
        <p:spPr>
          <a:xfrm rot="5400000">
            <a:off x="7062815" y="1738157"/>
            <a:ext cx="510990" cy="9747379"/>
          </a:xfrm>
          <a:prstGeom prst="rect">
            <a:avLst/>
          </a:prstGeom>
          <a:solidFill>
            <a:srgbClr val="3ABEC4"/>
          </a:solidFill>
          <a:ln>
            <a:noFill/>
          </a:ln>
        </p:spPr>
        <p:txBody>
          <a:bodyPr spcFirstLastPara="1" wrap="square" lIns="91434" tIns="45700" rIns="91434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68;p15">
            <a:extLst>
              <a:ext uri="{FF2B5EF4-FFF2-40B4-BE49-F238E27FC236}">
                <a16:creationId xmlns:a16="http://schemas.microsoft.com/office/drawing/2014/main" id="{A42516BC-F6B6-4F27-A001-BB883BE33CF8}"/>
              </a:ext>
            </a:extLst>
          </p:cNvPr>
          <p:cNvSpPr txBox="1"/>
          <p:nvPr userDrawn="1"/>
        </p:nvSpPr>
        <p:spPr>
          <a:xfrm>
            <a:off x="8794568" y="6501160"/>
            <a:ext cx="3042880" cy="206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4" tIns="45700" rIns="91434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 2019</a:t>
            </a:r>
            <a:endParaRPr sz="10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69;p15">
            <a:extLst>
              <a:ext uri="{FF2B5EF4-FFF2-40B4-BE49-F238E27FC236}">
                <a16:creationId xmlns:a16="http://schemas.microsoft.com/office/drawing/2014/main" id="{3CFA4316-3DB2-4AB7-BCB5-A5DA412F3C14}"/>
              </a:ext>
            </a:extLst>
          </p:cNvPr>
          <p:cNvSpPr/>
          <p:nvPr userDrawn="1"/>
        </p:nvSpPr>
        <p:spPr>
          <a:xfrm rot="5400000">
            <a:off x="966815" y="5389533"/>
            <a:ext cx="510990" cy="2444621"/>
          </a:xfrm>
          <a:prstGeom prst="rect">
            <a:avLst/>
          </a:prstGeom>
          <a:solidFill>
            <a:srgbClr val="1E3244"/>
          </a:solidFill>
          <a:ln>
            <a:noFill/>
          </a:ln>
        </p:spPr>
        <p:txBody>
          <a:bodyPr spcFirstLastPara="1" wrap="square" lIns="91434" tIns="45700" rIns="91434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20FEFDD-D65B-4F3D-AC30-7ABF46A609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7209" y="6400581"/>
            <a:ext cx="1684287" cy="365125"/>
          </a:xfrm>
          <a:prstGeom prst="rect">
            <a:avLst/>
          </a:prstGeom>
        </p:spPr>
      </p:pic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4A6CBB43-5484-4E58-A65C-67B2A9A79880}"/>
              </a:ext>
            </a:extLst>
          </p:cNvPr>
          <p:cNvSpPr txBox="1">
            <a:spLocks/>
          </p:cNvSpPr>
          <p:nvPr userDrawn="1"/>
        </p:nvSpPr>
        <p:spPr>
          <a:xfrm>
            <a:off x="4114800" y="6432551"/>
            <a:ext cx="4114800" cy="365125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24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bg1"/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625915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 - Paragraph Levels">
  <p:cSld name="Image 2 - Paragraph Level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25" descr="A person wearing a costum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l="13079" t="8170" r="1153" b="8176"/>
          <a:stretch/>
        </p:blipFill>
        <p:spPr>
          <a:xfrm>
            <a:off x="0" y="1081569"/>
            <a:ext cx="3948291" cy="5776431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25"/>
          <p:cNvSpPr/>
          <p:nvPr/>
        </p:nvSpPr>
        <p:spPr>
          <a:xfrm>
            <a:off x="-2" y="1081825"/>
            <a:ext cx="3948293" cy="577643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Google Shape;65;p25"/>
          <p:cNvSpPr txBox="1">
            <a:spLocks noGrp="1"/>
          </p:cNvSpPr>
          <p:nvPr>
            <p:ph type="sldNum" idx="12"/>
          </p:nvPr>
        </p:nvSpPr>
        <p:spPr>
          <a:xfrm>
            <a:off x="5743993" y="6322708"/>
            <a:ext cx="7370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</a:t>
            </a:r>
            <a:fld id="{00000000-1234-1234-1234-123412341234}" type="slidenum">
              <a:rPr lang="en-US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r>
              <a:rPr lang="en-US"/>
              <a:t> -</a:t>
            </a:r>
            <a:endParaRPr/>
          </a:p>
        </p:txBody>
      </p:sp>
      <p:sp>
        <p:nvSpPr>
          <p:cNvPr id="66" name="Google Shape;66;p25"/>
          <p:cNvSpPr txBox="1"/>
          <p:nvPr/>
        </p:nvSpPr>
        <p:spPr>
          <a:xfrm>
            <a:off x="348343" y="6381918"/>
            <a:ext cx="4505013" cy="2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Calibri"/>
              <a:buNone/>
            </a:pPr>
            <a:r>
              <a:rPr lang="en-US"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©2019 MGMA. All rights reserved.</a:t>
            </a:r>
            <a:endParaRPr/>
          </a:p>
        </p:txBody>
      </p:sp>
      <p:sp>
        <p:nvSpPr>
          <p:cNvPr id="67" name="Google Shape;67;p25"/>
          <p:cNvSpPr/>
          <p:nvPr/>
        </p:nvSpPr>
        <p:spPr>
          <a:xfrm>
            <a:off x="3399227" y="879686"/>
            <a:ext cx="8792773" cy="738787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68;p25"/>
          <p:cNvSpPr txBox="1">
            <a:spLocks noGrp="1"/>
          </p:cNvSpPr>
          <p:nvPr>
            <p:ph type="title"/>
          </p:nvPr>
        </p:nvSpPr>
        <p:spPr>
          <a:xfrm>
            <a:off x="3948293" y="989722"/>
            <a:ext cx="8243707" cy="505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9" name="Google Shape;69;p25"/>
          <p:cNvSpPr txBox="1">
            <a:spLocks noGrp="1"/>
          </p:cNvSpPr>
          <p:nvPr>
            <p:ph type="body" idx="1"/>
          </p:nvPr>
        </p:nvSpPr>
        <p:spPr>
          <a:xfrm>
            <a:off x="4574283" y="1990724"/>
            <a:ext cx="7042462" cy="3850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2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857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0710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g33eeb3a937_8_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g33eeb3a937_8_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8" name="Google Shape;18;g33eeb3a937_8_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g33eeb3a937_8_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g33eeb3a937_8_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Title Slide 1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oogle Shape;24;p20" descr="shutterstock_439214011 bw.jpg"/>
          <p:cNvPicPr preferRelativeResize="0"/>
          <p:nvPr/>
        </p:nvPicPr>
        <p:blipFill rotWithShape="1">
          <a:blip r:embed="rId2">
            <a:alphaModFix/>
          </a:blip>
          <a:srcRect l="11015" t="18150" b="18150"/>
          <a:stretch/>
        </p:blipFill>
        <p:spPr>
          <a:xfrm>
            <a:off x="0" y="0"/>
            <a:ext cx="12192000" cy="58413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20" descr="A bridge over a body of water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6213" t="22099" r="13922" b="20534"/>
          <a:stretch/>
        </p:blipFill>
        <p:spPr>
          <a:xfrm>
            <a:off x="0" y="0"/>
            <a:ext cx="12192000" cy="5841318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20"/>
          <p:cNvSpPr/>
          <p:nvPr/>
        </p:nvSpPr>
        <p:spPr>
          <a:xfrm>
            <a:off x="0" y="0"/>
            <a:ext cx="12192000" cy="5841318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7;p20"/>
          <p:cNvSpPr txBox="1">
            <a:spLocks noGrp="1"/>
          </p:cNvSpPr>
          <p:nvPr>
            <p:ph type="ctrTitle"/>
          </p:nvPr>
        </p:nvSpPr>
        <p:spPr>
          <a:xfrm>
            <a:off x="1250834" y="1777079"/>
            <a:ext cx="6843300" cy="10638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8" name="Google Shape;28;p20"/>
          <p:cNvSpPr txBox="1">
            <a:spLocks noGrp="1"/>
          </p:cNvSpPr>
          <p:nvPr>
            <p:ph type="subTitle" idx="1"/>
          </p:nvPr>
        </p:nvSpPr>
        <p:spPr>
          <a:xfrm>
            <a:off x="1250834" y="2840971"/>
            <a:ext cx="6843300" cy="3256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088A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088A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088A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088A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088A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088A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088A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088A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088A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088A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088A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088A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088A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088A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088A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088A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29" name="Google Shape;29;p20" descr="A picture containing tree, dark, ligh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49004" t="57598" r="6820" b="1200"/>
          <a:stretch/>
        </p:blipFill>
        <p:spPr>
          <a:xfrm rot="10800000" flipH="1">
            <a:off x="0" y="5293895"/>
            <a:ext cx="3874387" cy="15641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 - Paragraph Levels">
  <p:cSld name="Image 2 - Paragraph Level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25" descr="A person wearing a costum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l="13079" t="8170" r="1153" b="8176"/>
          <a:stretch/>
        </p:blipFill>
        <p:spPr>
          <a:xfrm>
            <a:off x="0" y="1081569"/>
            <a:ext cx="3948291" cy="5776431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25"/>
          <p:cNvSpPr/>
          <p:nvPr/>
        </p:nvSpPr>
        <p:spPr>
          <a:xfrm>
            <a:off x="-2" y="1081825"/>
            <a:ext cx="3948293" cy="577643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Google Shape;65;p25"/>
          <p:cNvSpPr txBox="1">
            <a:spLocks noGrp="1"/>
          </p:cNvSpPr>
          <p:nvPr>
            <p:ph type="sldNum" idx="12"/>
          </p:nvPr>
        </p:nvSpPr>
        <p:spPr>
          <a:xfrm>
            <a:off x="5743993" y="6322708"/>
            <a:ext cx="7370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</a:t>
            </a:r>
            <a:fld id="{00000000-1234-1234-1234-123412341234}" type="slidenum">
              <a:rPr lang="en-US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r>
              <a:rPr lang="en-US"/>
              <a:t> -</a:t>
            </a:r>
            <a:endParaRPr/>
          </a:p>
        </p:txBody>
      </p:sp>
      <p:sp>
        <p:nvSpPr>
          <p:cNvPr id="66" name="Google Shape;66;p25"/>
          <p:cNvSpPr txBox="1"/>
          <p:nvPr/>
        </p:nvSpPr>
        <p:spPr>
          <a:xfrm>
            <a:off x="348343" y="6381918"/>
            <a:ext cx="4505013" cy="2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Calibri"/>
              <a:buNone/>
            </a:pPr>
            <a:r>
              <a:rPr lang="en-US"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©2019 MGMA. All rights reserved.</a:t>
            </a:r>
            <a:endParaRPr/>
          </a:p>
        </p:txBody>
      </p:sp>
      <p:sp>
        <p:nvSpPr>
          <p:cNvPr id="67" name="Google Shape;67;p25"/>
          <p:cNvSpPr/>
          <p:nvPr/>
        </p:nvSpPr>
        <p:spPr>
          <a:xfrm>
            <a:off x="3399227" y="879686"/>
            <a:ext cx="8792773" cy="738787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68;p25"/>
          <p:cNvSpPr txBox="1">
            <a:spLocks noGrp="1"/>
          </p:cNvSpPr>
          <p:nvPr>
            <p:ph type="title"/>
          </p:nvPr>
        </p:nvSpPr>
        <p:spPr>
          <a:xfrm>
            <a:off x="3948293" y="989722"/>
            <a:ext cx="8243707" cy="505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9" name="Google Shape;69;p25"/>
          <p:cNvSpPr txBox="1">
            <a:spLocks noGrp="1"/>
          </p:cNvSpPr>
          <p:nvPr>
            <p:ph type="body" idx="1"/>
          </p:nvPr>
        </p:nvSpPr>
        <p:spPr>
          <a:xfrm>
            <a:off x="4574283" y="1990724"/>
            <a:ext cx="7042462" cy="3850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2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857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ragraph Only">
  <p:cSld name="Paragraph 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8"/>
          <p:cNvSpPr txBox="1">
            <a:spLocks noGrp="1"/>
          </p:cNvSpPr>
          <p:nvPr>
            <p:ph type="sldNum" idx="12"/>
          </p:nvPr>
        </p:nvSpPr>
        <p:spPr>
          <a:xfrm>
            <a:off x="5743993" y="6322708"/>
            <a:ext cx="7370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</a:t>
            </a:r>
            <a:fld id="{00000000-1234-1234-1234-123412341234}" type="slidenum">
              <a:rPr lang="en-US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r>
              <a:rPr lang="en-US"/>
              <a:t> -</a:t>
            </a:r>
            <a:endParaRPr/>
          </a:p>
        </p:txBody>
      </p:sp>
      <p:sp>
        <p:nvSpPr>
          <p:cNvPr id="85" name="Google Shape;85;p28"/>
          <p:cNvSpPr txBox="1">
            <a:spLocks noGrp="1"/>
          </p:cNvSpPr>
          <p:nvPr>
            <p:ph type="ftr" idx="11"/>
          </p:nvPr>
        </p:nvSpPr>
        <p:spPr>
          <a:xfrm>
            <a:off x="246303" y="6322544"/>
            <a:ext cx="450501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" name="Google Shape;86;p28"/>
          <p:cNvSpPr txBox="1">
            <a:spLocks noGrp="1"/>
          </p:cNvSpPr>
          <p:nvPr>
            <p:ph type="title"/>
          </p:nvPr>
        </p:nvSpPr>
        <p:spPr>
          <a:xfrm>
            <a:off x="498839" y="513427"/>
            <a:ext cx="11118843" cy="461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87" name="Google Shape;87;p28"/>
          <p:cNvSpPr txBox="1">
            <a:spLocks noGrp="1"/>
          </p:cNvSpPr>
          <p:nvPr>
            <p:ph type="body" idx="1"/>
          </p:nvPr>
        </p:nvSpPr>
        <p:spPr>
          <a:xfrm>
            <a:off x="849086" y="1534886"/>
            <a:ext cx="10768596" cy="4039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2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857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857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Comparisons">
  <p:cSld name="2 Comparisons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0"/>
          <p:cNvSpPr txBox="1">
            <a:spLocks noGrp="1"/>
          </p:cNvSpPr>
          <p:nvPr>
            <p:ph type="sldNum" idx="12"/>
          </p:nvPr>
        </p:nvSpPr>
        <p:spPr>
          <a:xfrm>
            <a:off x="5743993" y="6322708"/>
            <a:ext cx="7370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</a:t>
            </a:r>
            <a:fld id="{00000000-1234-1234-1234-123412341234}" type="slidenum">
              <a:rPr lang="en-US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r>
              <a:rPr lang="en-US"/>
              <a:t> -</a:t>
            </a:r>
            <a:endParaRPr/>
          </a:p>
        </p:txBody>
      </p:sp>
      <p:sp>
        <p:nvSpPr>
          <p:cNvPr id="103" name="Google Shape;103;p30"/>
          <p:cNvSpPr txBox="1">
            <a:spLocks noGrp="1"/>
          </p:cNvSpPr>
          <p:nvPr>
            <p:ph type="ftr" idx="11"/>
          </p:nvPr>
        </p:nvSpPr>
        <p:spPr>
          <a:xfrm>
            <a:off x="246303" y="6322544"/>
            <a:ext cx="450501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4" name="Google Shape;104;p30"/>
          <p:cNvSpPr txBox="1">
            <a:spLocks noGrp="1"/>
          </p:cNvSpPr>
          <p:nvPr>
            <p:ph type="title"/>
          </p:nvPr>
        </p:nvSpPr>
        <p:spPr>
          <a:xfrm>
            <a:off x="498839" y="513427"/>
            <a:ext cx="11118843" cy="461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grpSp>
        <p:nvGrpSpPr>
          <p:cNvPr id="105" name="Google Shape;105;p30"/>
          <p:cNvGrpSpPr/>
          <p:nvPr/>
        </p:nvGrpSpPr>
        <p:grpSpPr>
          <a:xfrm>
            <a:off x="1138176" y="1461322"/>
            <a:ext cx="9895409" cy="4113432"/>
            <a:chOff x="946228" y="1357412"/>
            <a:chExt cx="7421557" cy="4113432"/>
          </a:xfrm>
        </p:grpSpPr>
        <p:sp>
          <p:nvSpPr>
            <p:cNvPr id="106" name="Google Shape;106;p30"/>
            <p:cNvSpPr/>
            <p:nvPr/>
          </p:nvSpPr>
          <p:spPr>
            <a:xfrm>
              <a:off x="4729142" y="2045067"/>
              <a:ext cx="3638643" cy="3425777"/>
            </a:xfrm>
            <a:prstGeom prst="rect">
              <a:avLst/>
            </a:prstGeom>
            <a:solidFill>
              <a:srgbClr val="D8D8D8"/>
            </a:solidFill>
            <a:ln w="9525" cap="flat" cmpd="sng">
              <a:solidFill>
                <a:srgbClr val="D8D8D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30"/>
            <p:cNvSpPr/>
            <p:nvPr/>
          </p:nvSpPr>
          <p:spPr>
            <a:xfrm>
              <a:off x="946228" y="2045067"/>
              <a:ext cx="3638643" cy="3425777"/>
            </a:xfrm>
            <a:prstGeom prst="rect">
              <a:avLst/>
            </a:prstGeom>
            <a:solidFill>
              <a:srgbClr val="BFBFBF"/>
            </a:solidFill>
            <a:ln w="9525" cap="flat" cmpd="sng">
              <a:solidFill>
                <a:srgbClr val="D8D8D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30"/>
            <p:cNvSpPr/>
            <p:nvPr/>
          </p:nvSpPr>
          <p:spPr>
            <a:xfrm flipH="1">
              <a:off x="946228" y="1357412"/>
              <a:ext cx="3638643" cy="564040"/>
            </a:xfrm>
            <a:prstGeom prst="homePlate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30"/>
            <p:cNvSpPr/>
            <p:nvPr/>
          </p:nvSpPr>
          <p:spPr>
            <a:xfrm>
              <a:off x="4729142" y="1357412"/>
              <a:ext cx="3574930" cy="564040"/>
            </a:xfrm>
            <a:prstGeom prst="homePlate">
              <a:avLst>
                <a:gd name="adj" fmla="val 50000"/>
              </a:avLst>
            </a:prstGeom>
            <a:solidFill>
              <a:srgbClr val="9263A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0" name="Google Shape;110;p30"/>
          <p:cNvSpPr txBox="1">
            <a:spLocks noGrp="1"/>
          </p:cNvSpPr>
          <p:nvPr>
            <p:ph type="body" idx="1"/>
          </p:nvPr>
        </p:nvSpPr>
        <p:spPr>
          <a:xfrm>
            <a:off x="1545465" y="2430779"/>
            <a:ext cx="4164184" cy="2992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2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857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857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1" name="Google Shape;111;p30"/>
          <p:cNvSpPr txBox="1">
            <a:spLocks noGrp="1"/>
          </p:cNvSpPr>
          <p:nvPr>
            <p:ph type="body" idx="2"/>
          </p:nvPr>
        </p:nvSpPr>
        <p:spPr>
          <a:xfrm>
            <a:off x="6440309" y="2430779"/>
            <a:ext cx="4171881" cy="2992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2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857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857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2" name="Google Shape;112;p30"/>
          <p:cNvSpPr txBox="1">
            <a:spLocks noGrp="1"/>
          </p:cNvSpPr>
          <p:nvPr>
            <p:ph type="body" idx="3"/>
          </p:nvPr>
        </p:nvSpPr>
        <p:spPr>
          <a:xfrm>
            <a:off x="3206746" y="1634454"/>
            <a:ext cx="2537247" cy="250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35560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3" name="Google Shape;113;p30"/>
          <p:cNvSpPr txBox="1">
            <a:spLocks noGrp="1"/>
          </p:cNvSpPr>
          <p:nvPr>
            <p:ph type="body" idx="4"/>
          </p:nvPr>
        </p:nvSpPr>
        <p:spPr>
          <a:xfrm>
            <a:off x="6440309" y="1634454"/>
            <a:ext cx="2537247" cy="250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355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rt">
  <p:cSld name="Chart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1"/>
          <p:cNvSpPr txBox="1">
            <a:spLocks noGrp="1"/>
          </p:cNvSpPr>
          <p:nvPr>
            <p:ph type="sldNum" idx="12"/>
          </p:nvPr>
        </p:nvSpPr>
        <p:spPr>
          <a:xfrm>
            <a:off x="5743993" y="6322708"/>
            <a:ext cx="7370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</a:t>
            </a:r>
            <a:fld id="{00000000-1234-1234-1234-123412341234}" type="slidenum">
              <a:rPr lang="en-US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r>
              <a:rPr lang="en-US"/>
              <a:t> -</a:t>
            </a:r>
            <a:endParaRPr/>
          </a:p>
        </p:txBody>
      </p:sp>
      <p:sp>
        <p:nvSpPr>
          <p:cNvPr id="116" name="Google Shape;116;p31"/>
          <p:cNvSpPr txBox="1">
            <a:spLocks noGrp="1"/>
          </p:cNvSpPr>
          <p:nvPr>
            <p:ph type="ftr" idx="11"/>
          </p:nvPr>
        </p:nvSpPr>
        <p:spPr>
          <a:xfrm>
            <a:off x="246303" y="6322544"/>
            <a:ext cx="450501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7" name="Google Shape;117;p31"/>
          <p:cNvSpPr txBox="1">
            <a:spLocks noGrp="1"/>
          </p:cNvSpPr>
          <p:nvPr>
            <p:ph type="title"/>
          </p:nvPr>
        </p:nvSpPr>
        <p:spPr>
          <a:xfrm>
            <a:off x="498839" y="638687"/>
            <a:ext cx="11118843" cy="461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118" name="Google Shape;118;p31"/>
          <p:cNvSpPr>
            <a:spLocks noGrp="1"/>
          </p:cNvSpPr>
          <p:nvPr>
            <p:ph type="chart" idx="2"/>
          </p:nvPr>
        </p:nvSpPr>
        <p:spPr>
          <a:xfrm>
            <a:off x="498475" y="1437596"/>
            <a:ext cx="11118850" cy="4081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Blank">
  <p:cSld name="Title Blank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2"/>
          <p:cNvSpPr txBox="1">
            <a:spLocks noGrp="1"/>
          </p:cNvSpPr>
          <p:nvPr>
            <p:ph type="sldNum" idx="12"/>
          </p:nvPr>
        </p:nvSpPr>
        <p:spPr>
          <a:xfrm>
            <a:off x="5743993" y="6322708"/>
            <a:ext cx="7370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</a:t>
            </a:r>
            <a:fld id="{00000000-1234-1234-1234-123412341234}" type="slidenum">
              <a:rPr lang="en-US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r>
              <a:rPr lang="en-US"/>
              <a:t> -</a:t>
            </a:r>
            <a:endParaRPr/>
          </a:p>
        </p:txBody>
      </p:sp>
      <p:sp>
        <p:nvSpPr>
          <p:cNvPr id="121" name="Google Shape;121;p32"/>
          <p:cNvSpPr txBox="1">
            <a:spLocks noGrp="1"/>
          </p:cNvSpPr>
          <p:nvPr>
            <p:ph type="ftr" idx="11"/>
          </p:nvPr>
        </p:nvSpPr>
        <p:spPr>
          <a:xfrm>
            <a:off x="246303" y="6322544"/>
            <a:ext cx="450501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2" name="Google Shape;122;p32"/>
          <p:cNvSpPr txBox="1">
            <a:spLocks noGrp="1"/>
          </p:cNvSpPr>
          <p:nvPr>
            <p:ph type="title"/>
          </p:nvPr>
        </p:nvSpPr>
        <p:spPr>
          <a:xfrm>
            <a:off x="498839" y="513427"/>
            <a:ext cx="11118843" cy="461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Title Slide 1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oogle Shape;24;p20" descr="shutterstock_439214011 bw.jpg"/>
          <p:cNvPicPr preferRelativeResize="0"/>
          <p:nvPr/>
        </p:nvPicPr>
        <p:blipFill rotWithShape="1">
          <a:blip r:embed="rId2">
            <a:alphaModFix/>
          </a:blip>
          <a:srcRect l="11015" t="18150" b="18150"/>
          <a:stretch/>
        </p:blipFill>
        <p:spPr>
          <a:xfrm>
            <a:off x="0" y="0"/>
            <a:ext cx="12192000" cy="58413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20" descr="A bridge over a body of water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6213" t="22099" r="13922" b="20534"/>
          <a:stretch/>
        </p:blipFill>
        <p:spPr>
          <a:xfrm>
            <a:off x="0" y="0"/>
            <a:ext cx="12192000" cy="5841318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20"/>
          <p:cNvSpPr/>
          <p:nvPr/>
        </p:nvSpPr>
        <p:spPr>
          <a:xfrm>
            <a:off x="0" y="0"/>
            <a:ext cx="12192000" cy="5841318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7;p20"/>
          <p:cNvSpPr txBox="1">
            <a:spLocks noGrp="1"/>
          </p:cNvSpPr>
          <p:nvPr>
            <p:ph type="ctrTitle"/>
          </p:nvPr>
        </p:nvSpPr>
        <p:spPr>
          <a:xfrm>
            <a:off x="1250834" y="1777079"/>
            <a:ext cx="6843300" cy="10638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8" name="Google Shape;28;p20"/>
          <p:cNvSpPr txBox="1">
            <a:spLocks noGrp="1"/>
          </p:cNvSpPr>
          <p:nvPr>
            <p:ph type="subTitle" idx="1"/>
          </p:nvPr>
        </p:nvSpPr>
        <p:spPr>
          <a:xfrm>
            <a:off x="1250834" y="2840971"/>
            <a:ext cx="6843300" cy="3256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088A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088A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088A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088A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088A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088A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088A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088A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088A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088A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088A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088A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088A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088A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088A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088A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29" name="Google Shape;29;p20" descr="A picture containing tree, dark, ligh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49004" t="57598" r="6820" b="1200"/>
          <a:stretch/>
        </p:blipFill>
        <p:spPr>
          <a:xfrm rot="10800000" flipH="1">
            <a:off x="0" y="5293895"/>
            <a:ext cx="3874387" cy="15641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7934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9.xml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2" name="Google Shape;12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1817357">
            <a:off x="-974961" y="826599"/>
            <a:ext cx="8071812" cy="3487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650970" y="2870662"/>
            <a:ext cx="5471164" cy="1740825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47264" y="6070372"/>
            <a:ext cx="1514952" cy="484632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2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3"/>
          <p:cNvSpPr/>
          <p:nvPr/>
        </p:nvSpPr>
        <p:spPr>
          <a:xfrm>
            <a:off x="0" y="-1"/>
            <a:ext cx="12192000" cy="1101023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" name="Google Shape;51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9348" y="216434"/>
            <a:ext cx="2143799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23" descr="A picture containing tree, light, dark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-594" t="12633" r="20467" b="66505"/>
          <a:stretch/>
        </p:blipFill>
        <p:spPr>
          <a:xfrm>
            <a:off x="2423147" y="-1"/>
            <a:ext cx="9768853" cy="1101023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7"/>
          <p:cNvSpPr/>
          <p:nvPr/>
        </p:nvSpPr>
        <p:spPr>
          <a:xfrm>
            <a:off x="0" y="1"/>
            <a:ext cx="12192000" cy="461533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0" name="Google Shape;80;p2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247264" y="6070372"/>
            <a:ext cx="1514952" cy="484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27" descr="A picture containing tree, light, dark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 t="66124" r="52243"/>
          <a:stretch/>
        </p:blipFill>
        <p:spPr>
          <a:xfrm flipH="1">
            <a:off x="0" y="0"/>
            <a:ext cx="2911285" cy="893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27" descr="A picture containing tree, dark, light&#10;&#10;Description automatically generated"/>
          <p:cNvPicPr preferRelativeResize="0"/>
          <p:nvPr/>
        </p:nvPicPr>
        <p:blipFill rotWithShape="1">
          <a:blip r:embed="rId11">
            <a:alphaModFix/>
          </a:blip>
          <a:srcRect r="48671" b="68808"/>
          <a:stretch/>
        </p:blipFill>
        <p:spPr>
          <a:xfrm>
            <a:off x="6372877" y="5838825"/>
            <a:ext cx="3874387" cy="1019175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70" r:id="rId6"/>
    <p:sldLayoutId id="2147483671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jpeg"/><Relationship Id="rId11" Type="http://schemas.openxmlformats.org/officeDocument/2006/relationships/image" Target="../media/image49.png"/><Relationship Id="rId5" Type="http://schemas.openxmlformats.org/officeDocument/2006/relationships/image" Target="../media/image43.jpeg"/><Relationship Id="rId10" Type="http://schemas.openxmlformats.org/officeDocument/2006/relationships/image" Target="../media/image48.png"/><Relationship Id="rId4" Type="http://schemas.openxmlformats.org/officeDocument/2006/relationships/image" Target="../media/image42.jpeg"/><Relationship Id="rId9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6.png"/><Relationship Id="rId5" Type="http://schemas.openxmlformats.org/officeDocument/2006/relationships/image" Target="../media/image55.svg"/><Relationship Id="rId4" Type="http://schemas.openxmlformats.org/officeDocument/2006/relationships/image" Target="../media/image54.png"/><Relationship Id="rId9" Type="http://schemas.openxmlformats.org/officeDocument/2006/relationships/image" Target="../media/image59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10" Type="http://schemas.openxmlformats.org/officeDocument/2006/relationships/image" Target="../media/image73.tiff"/><Relationship Id="rId4" Type="http://schemas.openxmlformats.org/officeDocument/2006/relationships/image" Target="../media/image67.png"/><Relationship Id="rId9" Type="http://schemas.openxmlformats.org/officeDocument/2006/relationships/image" Target="../media/image72.tif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2.svg"/><Relationship Id="rId9" Type="http://schemas.openxmlformats.org/officeDocument/2006/relationships/image" Target="../media/image18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svg"/><Relationship Id="rId7" Type="http://schemas.openxmlformats.org/officeDocument/2006/relationships/image" Target="../media/image79.sv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8.png"/><Relationship Id="rId5" Type="http://schemas.openxmlformats.org/officeDocument/2006/relationships/image" Target="../media/image77.svg"/><Relationship Id="rId4" Type="http://schemas.openxmlformats.org/officeDocument/2006/relationships/image" Target="../media/image76.png"/><Relationship Id="rId9" Type="http://schemas.openxmlformats.org/officeDocument/2006/relationships/image" Target="../media/image81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6.svg"/><Relationship Id="rId5" Type="http://schemas.openxmlformats.org/officeDocument/2006/relationships/image" Target="../media/image85.png"/><Relationship Id="rId4" Type="http://schemas.openxmlformats.org/officeDocument/2006/relationships/image" Target="../media/image84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sv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5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0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sv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4.svg"/><Relationship Id="rId4" Type="http://schemas.openxmlformats.org/officeDocument/2006/relationships/image" Target="../media/image9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6.png"/><Relationship Id="rId18" Type="http://schemas.openxmlformats.org/officeDocument/2006/relationships/image" Target="../media/image111.svg"/><Relationship Id="rId26" Type="http://schemas.openxmlformats.org/officeDocument/2006/relationships/image" Target="../media/image119.svg"/><Relationship Id="rId39" Type="http://schemas.openxmlformats.org/officeDocument/2006/relationships/image" Target="../media/image132.png"/><Relationship Id="rId21" Type="http://schemas.openxmlformats.org/officeDocument/2006/relationships/image" Target="../media/image114.png"/><Relationship Id="rId34" Type="http://schemas.openxmlformats.org/officeDocument/2006/relationships/image" Target="../media/image127.svg"/><Relationship Id="rId42" Type="http://schemas.openxmlformats.org/officeDocument/2006/relationships/image" Target="../media/image9.png"/><Relationship Id="rId7" Type="http://schemas.openxmlformats.org/officeDocument/2006/relationships/image" Target="../media/image100.png"/><Relationship Id="rId2" Type="http://schemas.openxmlformats.org/officeDocument/2006/relationships/image" Target="../media/image95.png"/><Relationship Id="rId16" Type="http://schemas.openxmlformats.org/officeDocument/2006/relationships/image" Target="../media/image109.svg"/><Relationship Id="rId20" Type="http://schemas.openxmlformats.org/officeDocument/2006/relationships/image" Target="../media/image113.svg"/><Relationship Id="rId29" Type="http://schemas.openxmlformats.org/officeDocument/2006/relationships/image" Target="../media/image122.png"/><Relationship Id="rId41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9.svg"/><Relationship Id="rId11" Type="http://schemas.openxmlformats.org/officeDocument/2006/relationships/image" Target="../media/image104.png"/><Relationship Id="rId24" Type="http://schemas.openxmlformats.org/officeDocument/2006/relationships/image" Target="../media/image117.svg"/><Relationship Id="rId32" Type="http://schemas.openxmlformats.org/officeDocument/2006/relationships/image" Target="../media/image125.svg"/><Relationship Id="rId37" Type="http://schemas.openxmlformats.org/officeDocument/2006/relationships/image" Target="../media/image130.png"/><Relationship Id="rId40" Type="http://schemas.openxmlformats.org/officeDocument/2006/relationships/image" Target="../media/image133.svg"/><Relationship Id="rId5" Type="http://schemas.openxmlformats.org/officeDocument/2006/relationships/image" Target="../media/image98.png"/><Relationship Id="rId15" Type="http://schemas.openxmlformats.org/officeDocument/2006/relationships/image" Target="../media/image108.png"/><Relationship Id="rId23" Type="http://schemas.openxmlformats.org/officeDocument/2006/relationships/image" Target="../media/image116.png"/><Relationship Id="rId28" Type="http://schemas.openxmlformats.org/officeDocument/2006/relationships/image" Target="../media/image121.svg"/><Relationship Id="rId36" Type="http://schemas.openxmlformats.org/officeDocument/2006/relationships/image" Target="../media/image129.svg"/><Relationship Id="rId10" Type="http://schemas.openxmlformats.org/officeDocument/2006/relationships/image" Target="../media/image103.svg"/><Relationship Id="rId19" Type="http://schemas.openxmlformats.org/officeDocument/2006/relationships/image" Target="../media/image112.png"/><Relationship Id="rId31" Type="http://schemas.openxmlformats.org/officeDocument/2006/relationships/image" Target="../media/image124.png"/><Relationship Id="rId44" Type="http://schemas.openxmlformats.org/officeDocument/2006/relationships/image" Target="../media/image134.jpeg"/><Relationship Id="rId4" Type="http://schemas.openxmlformats.org/officeDocument/2006/relationships/image" Target="../media/image97.png"/><Relationship Id="rId9" Type="http://schemas.openxmlformats.org/officeDocument/2006/relationships/image" Target="../media/image102.png"/><Relationship Id="rId14" Type="http://schemas.openxmlformats.org/officeDocument/2006/relationships/image" Target="../media/image107.svg"/><Relationship Id="rId22" Type="http://schemas.openxmlformats.org/officeDocument/2006/relationships/image" Target="../media/image115.svg"/><Relationship Id="rId27" Type="http://schemas.openxmlformats.org/officeDocument/2006/relationships/image" Target="../media/image120.png"/><Relationship Id="rId30" Type="http://schemas.openxmlformats.org/officeDocument/2006/relationships/image" Target="../media/image123.svg"/><Relationship Id="rId35" Type="http://schemas.openxmlformats.org/officeDocument/2006/relationships/image" Target="../media/image128.png"/><Relationship Id="rId43" Type="http://schemas.openxmlformats.org/officeDocument/2006/relationships/image" Target="../media/image7.png"/><Relationship Id="rId8" Type="http://schemas.openxmlformats.org/officeDocument/2006/relationships/image" Target="../media/image101.svg"/><Relationship Id="rId3" Type="http://schemas.openxmlformats.org/officeDocument/2006/relationships/image" Target="../media/image96.svg"/><Relationship Id="rId12" Type="http://schemas.openxmlformats.org/officeDocument/2006/relationships/image" Target="../media/image105.svg"/><Relationship Id="rId17" Type="http://schemas.openxmlformats.org/officeDocument/2006/relationships/image" Target="../media/image110.png"/><Relationship Id="rId25" Type="http://schemas.openxmlformats.org/officeDocument/2006/relationships/image" Target="../media/image118.png"/><Relationship Id="rId33" Type="http://schemas.openxmlformats.org/officeDocument/2006/relationships/image" Target="../media/image126.png"/><Relationship Id="rId38" Type="http://schemas.openxmlformats.org/officeDocument/2006/relationships/image" Target="../media/image131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image" Target="../media/image136.png"/><Relationship Id="rId7" Type="http://schemas.openxmlformats.org/officeDocument/2006/relationships/hyperlink" Target="https://www.surveymonkey.com/r/7JWWRHF?hsCtaTracking=e8c65c0a-d5b4-4b11-80f5-c7b4e274714c|f1b07cc0-7b4d-4386-b460-22842085c75c" TargetMode="External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3.png"/><Relationship Id="rId5" Type="http://schemas.openxmlformats.org/officeDocument/2006/relationships/image" Target="../media/image14.png"/><Relationship Id="rId4" Type="http://schemas.openxmlformats.org/officeDocument/2006/relationships/image" Target="../media/image1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9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10" Type="http://schemas.openxmlformats.org/officeDocument/2006/relationships/image" Target="../media/image33.svg"/><Relationship Id="rId4" Type="http://schemas.microsoft.com/office/2007/relationships/hdphoto" Target="../media/hdphoto1.wdp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23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eckershospitalreview.com/patient-engagement/how-to-build-loyalty-and-retain-patients-for-your-healthcare-system.html" TargetMode="External"/><Relationship Id="rId7" Type="http://schemas.openxmlformats.org/officeDocument/2006/relationships/image" Target="../media/image38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B6FFABDF-2B7A-4C19-8F47-57898BDADCF9}"/>
              </a:ext>
            </a:extLst>
          </p:cNvPr>
          <p:cNvGrpSpPr/>
          <p:nvPr/>
        </p:nvGrpSpPr>
        <p:grpSpPr>
          <a:xfrm>
            <a:off x="4256072" y="2236435"/>
            <a:ext cx="3539905" cy="3539905"/>
            <a:chOff x="3675528" y="2524534"/>
            <a:chExt cx="3539905" cy="3539905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932894D-AB49-43E1-9EB9-5E42B7669DA8}"/>
                </a:ext>
              </a:extLst>
            </p:cNvPr>
            <p:cNvSpPr/>
            <p:nvPr/>
          </p:nvSpPr>
          <p:spPr>
            <a:xfrm>
              <a:off x="3675528" y="2524534"/>
              <a:ext cx="3539905" cy="353990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9DEE5D5B-0A64-4E70-B2A6-057DF9B3E452}"/>
                </a:ext>
              </a:extLst>
            </p:cNvPr>
            <p:cNvSpPr/>
            <p:nvPr/>
          </p:nvSpPr>
          <p:spPr>
            <a:xfrm>
              <a:off x="4072047" y="2921502"/>
              <a:ext cx="2745968" cy="2745968"/>
            </a:xfrm>
            <a:prstGeom prst="ellipse">
              <a:avLst/>
            </a:prstGeom>
            <a:solidFill>
              <a:schemeClr val="bg1">
                <a:lumMod val="95000"/>
                <a:alpha val="28000"/>
              </a:schemeClr>
            </a:solidFill>
            <a:ln w="9525">
              <a:solidFill>
                <a:schemeClr val="bg1">
                  <a:lumMod val="75000"/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61EAA743-623D-4400-97F5-CE64441009DA}"/>
                </a:ext>
              </a:extLst>
            </p:cNvPr>
            <p:cNvSpPr/>
            <p:nvPr/>
          </p:nvSpPr>
          <p:spPr>
            <a:xfrm>
              <a:off x="5047033" y="3902753"/>
              <a:ext cx="795996" cy="795996"/>
            </a:xfrm>
            <a:prstGeom prst="ellipse">
              <a:avLst/>
            </a:prstGeom>
            <a:solidFill>
              <a:schemeClr val="bg1">
                <a:lumMod val="85000"/>
                <a:alpha val="28000"/>
              </a:schemeClr>
            </a:solidFill>
            <a:ln w="9525">
              <a:solidFill>
                <a:schemeClr val="bg1">
                  <a:lumMod val="75000"/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8" name="Content Placeholder 6">
            <a:extLst>
              <a:ext uri="{FF2B5EF4-FFF2-40B4-BE49-F238E27FC236}">
                <a16:creationId xmlns:a16="http://schemas.microsoft.com/office/drawing/2014/main" id="{E4196EE7-802D-458F-A051-1ED568EF880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92421440"/>
              </p:ext>
            </p:extLst>
          </p:nvPr>
        </p:nvGraphicFramePr>
        <p:xfrm>
          <a:off x="2969600" y="1668440"/>
          <a:ext cx="6021614" cy="37767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DF73F81-27D1-4152-99BA-EF048F2DC296}"/>
              </a:ext>
            </a:extLst>
          </p:cNvPr>
          <p:cNvSpPr/>
          <p:nvPr/>
        </p:nvSpPr>
        <p:spPr>
          <a:xfrm>
            <a:off x="2581359" y="2911370"/>
            <a:ext cx="2027977" cy="1095018"/>
          </a:xfrm>
          <a:prstGeom prst="roundRect">
            <a:avLst>
              <a:gd name="adj" fmla="val 10651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Call Center teams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53CF169-4235-4A8F-88C7-917630499471}"/>
              </a:ext>
            </a:extLst>
          </p:cNvPr>
          <p:cNvSpPr/>
          <p:nvPr/>
        </p:nvSpPr>
        <p:spPr>
          <a:xfrm>
            <a:off x="7367625" y="2911370"/>
            <a:ext cx="2121528" cy="1095018"/>
          </a:xfrm>
          <a:prstGeom prst="roundRect">
            <a:avLst>
              <a:gd name="adj" fmla="val 10651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Practice Based Teams: </a:t>
            </a:r>
          </a:p>
          <a:p>
            <a:pPr algn="ctr"/>
            <a:r>
              <a:rPr lang="en-US" dirty="0"/>
              <a:t>Care Coordinators</a:t>
            </a:r>
          </a:p>
          <a:p>
            <a:pPr algn="ctr"/>
            <a:r>
              <a:rPr lang="en-US" dirty="0"/>
              <a:t>Behavioral Health Clinicians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B5210B6-2046-4544-BC28-A257A3DF5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Engaged patients are required for improved health </a:t>
            </a:r>
          </a:p>
        </p:txBody>
      </p:sp>
    </p:spTree>
    <p:extLst>
      <p:ext uri="{BB962C8B-B14F-4D97-AF65-F5344CB8AC3E}">
        <p14:creationId xmlns:p14="http://schemas.microsoft.com/office/powerpoint/2010/main" val="4355557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" name="Table 37">
            <a:extLst>
              <a:ext uri="{FF2B5EF4-FFF2-40B4-BE49-F238E27FC236}">
                <a16:creationId xmlns:a16="http://schemas.microsoft.com/office/drawing/2014/main" id="{58AF0AA7-23BB-4636-A363-C8A8BBB69C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1918512"/>
              </p:ext>
            </p:extLst>
          </p:nvPr>
        </p:nvGraphicFramePr>
        <p:xfrm>
          <a:off x="570648" y="1797041"/>
          <a:ext cx="11118843" cy="38785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3172">
                  <a:extLst>
                    <a:ext uri="{9D8B030D-6E8A-4147-A177-3AD203B41FA5}">
                      <a16:colId xmlns:a16="http://schemas.microsoft.com/office/drawing/2014/main" val="145067146"/>
                    </a:ext>
                  </a:extLst>
                </a:gridCol>
                <a:gridCol w="5343933">
                  <a:extLst>
                    <a:ext uri="{9D8B030D-6E8A-4147-A177-3AD203B41FA5}">
                      <a16:colId xmlns:a16="http://schemas.microsoft.com/office/drawing/2014/main" val="3411246898"/>
                    </a:ext>
                  </a:extLst>
                </a:gridCol>
                <a:gridCol w="5551738">
                  <a:extLst>
                    <a:ext uri="{9D8B030D-6E8A-4147-A177-3AD203B41FA5}">
                      <a16:colId xmlns:a16="http://schemas.microsoft.com/office/drawing/2014/main" val="3675003470"/>
                    </a:ext>
                  </a:extLst>
                </a:gridCol>
              </a:tblGrid>
              <a:tr h="997907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2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2857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500" dirty="0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</a:rPr>
                        <a:t>We can’t continue to ask PCPs to chase lists of preventive care gaps and other measures that insurers throw at them in value-based contracts</a:t>
                      </a:r>
                    </a:p>
                  </a:txBody>
                  <a:tcPr marL="274320" marR="274320" marT="91440" marB="9144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marL="0" lvl="1" indent="0">
                        <a:buFont typeface="Arial" panose="020B0604020202020204" pitchFamily="34" charset="0"/>
                        <a:buNone/>
                      </a:pPr>
                      <a:endParaRPr lang="en-US" sz="1500" dirty="0">
                        <a:solidFill>
                          <a:schemeClr val="bg2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274320" marR="274320" marT="91440" marB="9144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4793942"/>
                  </a:ext>
                </a:extLst>
              </a:tr>
              <a:tr h="665349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2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500" dirty="0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</a:rPr>
                        <a:t>Need to consider productivity of workforce, </a:t>
                      </a:r>
                      <a:br>
                        <a:rPr lang="en-US" sz="1500" dirty="0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</a:rPr>
                      </a:br>
                      <a:r>
                        <a:rPr lang="en-US" sz="1500" dirty="0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</a:rPr>
                        <a:t>clinicians and non-clinicians</a:t>
                      </a:r>
                    </a:p>
                  </a:txBody>
                  <a:tcPr marL="274320" marR="274320" marT="91440" marB="9144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285750" lvl="1" indent="-285750">
                        <a:buFont typeface="Arial" panose="020B0604020202020204" pitchFamily="34" charset="0"/>
                        <a:buChar char="•"/>
                      </a:pPr>
                      <a:endParaRPr lang="en-US" sz="1500" dirty="0">
                        <a:solidFill>
                          <a:schemeClr val="bg2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274320" marR="274320" marT="91440" marB="9144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3754780"/>
                  </a:ext>
                </a:extLst>
              </a:tr>
              <a:tr h="665349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2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2857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500" dirty="0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</a:rPr>
                        <a:t>Right – sizing of the work to be done: by whom, using what channel</a:t>
                      </a:r>
                    </a:p>
                  </a:txBody>
                  <a:tcPr marL="274320" marR="274320" marT="91440" marB="9144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285750" lvl="1" indent="-285750">
                        <a:buFont typeface="Arial" panose="020B0604020202020204" pitchFamily="34" charset="0"/>
                        <a:buChar char="•"/>
                      </a:pPr>
                      <a:endParaRPr lang="en-US" sz="1500" dirty="0">
                        <a:solidFill>
                          <a:schemeClr val="bg2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274320" marR="274320" marT="91440" marB="9144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5354416"/>
                  </a:ext>
                </a:extLst>
              </a:tr>
              <a:tr h="681279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2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500" dirty="0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</a:rPr>
                        <a:t>Invigorated clinicians, who can rely on the team to achieve health goals = better morale, better reputation, stronger patient relationship</a:t>
                      </a:r>
                    </a:p>
                  </a:txBody>
                  <a:tcPr marL="274320" marR="274320" marT="91440" marB="9144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285750" lvl="1" indent="-285750">
                        <a:buFont typeface="Arial" panose="020B0604020202020204" pitchFamily="34" charset="0"/>
                        <a:buChar char="•"/>
                      </a:pPr>
                      <a:endParaRPr lang="en-US" sz="1500" dirty="0">
                        <a:solidFill>
                          <a:schemeClr val="bg2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274320" marR="274320" marT="91440" marB="9144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6831593"/>
                  </a:ext>
                </a:extLst>
              </a:tr>
              <a:tr h="681279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2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2857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500" dirty="0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</a:rPr>
                        <a:t>Value is more than revenue - health, delight, loyalty</a:t>
                      </a:r>
                    </a:p>
                  </a:txBody>
                  <a:tcPr marL="274320" marR="274320" marT="91440" marB="9144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285750" lvl="1" indent="-285750">
                        <a:buFont typeface="Arial" panose="020B0604020202020204" pitchFamily="34" charset="0"/>
                        <a:buChar char="•"/>
                      </a:pPr>
                      <a:endParaRPr lang="en-US" sz="1500" dirty="0">
                        <a:solidFill>
                          <a:schemeClr val="bg2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274320" marR="274320" marT="91440" marB="9144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6445375"/>
                  </a:ext>
                </a:extLst>
              </a:tr>
            </a:tbl>
          </a:graphicData>
        </a:graphic>
      </p:graphicFrame>
      <p:pic>
        <p:nvPicPr>
          <p:cNvPr id="27" name="Picture 26">
            <a:extLst>
              <a:ext uri="{FF2B5EF4-FFF2-40B4-BE49-F238E27FC236}">
                <a16:creationId xmlns:a16="http://schemas.microsoft.com/office/drawing/2014/main" id="{158E53EF-3BC5-4678-BD32-6125082551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4297" y="2189749"/>
            <a:ext cx="4882124" cy="322520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5EF69B3-2DF3-4999-B54D-E05168C4D36D}"/>
              </a:ext>
            </a:extLst>
          </p:cNvPr>
          <p:cNvGrpSpPr/>
          <p:nvPr/>
        </p:nvGrpSpPr>
        <p:grpSpPr>
          <a:xfrm>
            <a:off x="5811445" y="1356426"/>
            <a:ext cx="2526898" cy="2526898"/>
            <a:chOff x="6400292" y="1822700"/>
            <a:chExt cx="2526898" cy="2526898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932894D-AB49-43E1-9EB9-5E42B7669DA8}"/>
                </a:ext>
              </a:extLst>
            </p:cNvPr>
            <p:cNvSpPr/>
            <p:nvPr/>
          </p:nvSpPr>
          <p:spPr>
            <a:xfrm>
              <a:off x="6400292" y="1822700"/>
              <a:ext cx="2526898" cy="2526898"/>
            </a:xfrm>
            <a:prstGeom prst="ellipse">
              <a:avLst/>
            </a:prstGeom>
            <a:solidFill>
              <a:srgbClr val="1F96D1">
                <a:alpha val="90000"/>
              </a:srgbClr>
            </a:solidFill>
            <a:ln>
              <a:solidFill>
                <a:schemeClr val="bg1">
                  <a:lumMod val="75000"/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3EFB677-8132-41DF-89D5-8D382EAD5F40}"/>
                </a:ext>
              </a:extLst>
            </p:cNvPr>
            <p:cNvSpPr txBox="1"/>
            <p:nvPr/>
          </p:nvSpPr>
          <p:spPr>
            <a:xfrm>
              <a:off x="6400292" y="2997819"/>
              <a:ext cx="252689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What my Physicians will look like if I ask them to do one more thing</a:t>
              </a:r>
            </a:p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F19FAA8-A7C2-45C6-8CB6-71EBBE8CCBB4}"/>
                </a:ext>
              </a:extLst>
            </p:cNvPr>
            <p:cNvSpPr txBox="1"/>
            <p:nvPr/>
          </p:nvSpPr>
          <p:spPr>
            <a:xfrm>
              <a:off x="6747259" y="2480680"/>
              <a:ext cx="183296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>
                  <a:solidFill>
                    <a:schemeClr val="bg1"/>
                  </a:solidFill>
                </a:rPr>
                <a:t>BURNOUT:</a:t>
              </a:r>
            </a:p>
          </p:txBody>
        </p:sp>
      </p:grpSp>
      <p:sp>
        <p:nvSpPr>
          <p:cNvPr id="9" name="Title 8">
            <a:extLst>
              <a:ext uri="{FF2B5EF4-FFF2-40B4-BE49-F238E27FC236}">
                <a16:creationId xmlns:a16="http://schemas.microsoft.com/office/drawing/2014/main" id="{55865C40-05A0-40C9-9D4B-40B7E0070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Extending the PCP: Right Work for the Right Staff</a:t>
            </a:r>
          </a:p>
        </p:txBody>
      </p:sp>
    </p:spTree>
    <p:extLst>
      <p:ext uri="{BB962C8B-B14F-4D97-AF65-F5344CB8AC3E}">
        <p14:creationId xmlns:p14="http://schemas.microsoft.com/office/powerpoint/2010/main" val="31738173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E2A57D4-9917-4CCA-9532-DE9EE0A8E8B7}"/>
              </a:ext>
            </a:extLst>
          </p:cNvPr>
          <p:cNvSpPr/>
          <p:nvPr/>
        </p:nvSpPr>
        <p:spPr>
          <a:xfrm>
            <a:off x="3948293" y="1615858"/>
            <a:ext cx="8243700" cy="52421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86CA91E-230A-4D76-ABEC-F732D2768BA4}"/>
              </a:ext>
            </a:extLst>
          </p:cNvPr>
          <p:cNvSpPr/>
          <p:nvPr/>
        </p:nvSpPr>
        <p:spPr>
          <a:xfrm>
            <a:off x="5855261" y="1854440"/>
            <a:ext cx="4576701" cy="4576701"/>
          </a:xfrm>
          <a:prstGeom prst="ellipse">
            <a:avLst/>
          </a:prstGeom>
          <a:noFill/>
          <a:ln w="9525"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C5E0E99-03D6-4032-8DC5-B60D4A0C6593}"/>
              </a:ext>
            </a:extLst>
          </p:cNvPr>
          <p:cNvSpPr/>
          <p:nvPr/>
        </p:nvSpPr>
        <p:spPr>
          <a:xfrm>
            <a:off x="6040073" y="2039252"/>
            <a:ext cx="4207079" cy="4207079"/>
          </a:xfrm>
          <a:prstGeom prst="ellipse">
            <a:avLst/>
          </a:prstGeom>
          <a:gradFill>
            <a:gsLst>
              <a:gs pos="0">
                <a:srgbClr val="004FA3"/>
              </a:gs>
              <a:gs pos="100000">
                <a:schemeClr val="accent2">
                  <a:lumMod val="75000"/>
                </a:schemeClr>
              </a:gs>
            </a:gsLst>
            <a:lin ang="5400000" scaled="1"/>
          </a:gra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8" name="Google Shape;178;g33eeb3a937_12_48"/>
          <p:cNvSpPr txBox="1">
            <a:spLocks noGrp="1"/>
          </p:cNvSpPr>
          <p:nvPr>
            <p:ph type="body" idx="1"/>
          </p:nvPr>
        </p:nvSpPr>
        <p:spPr>
          <a:xfrm>
            <a:off x="6400734" y="4071419"/>
            <a:ext cx="3338818" cy="198002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>
              <a:spcAft>
                <a:spcPts val="600"/>
              </a:spcAft>
              <a:buClr>
                <a:schemeClr val="dk2"/>
              </a:buClr>
              <a:buSzPts val="1100"/>
            </a:pPr>
            <a:r>
              <a:rPr lang="en-US" sz="4000" b="1" dirty="0">
                <a:solidFill>
                  <a:schemeClr val="bg1"/>
                </a:solidFill>
                <a:latin typeface="+mn-lt"/>
              </a:rPr>
              <a:t>Areas of Action</a:t>
            </a:r>
          </a:p>
        </p:txBody>
      </p:sp>
      <p:sp>
        <p:nvSpPr>
          <p:cNvPr id="6" name="Google Shape;178;g33eeb3a937_12_48">
            <a:extLst>
              <a:ext uri="{FF2B5EF4-FFF2-40B4-BE49-F238E27FC236}">
                <a16:creationId xmlns:a16="http://schemas.microsoft.com/office/drawing/2014/main" id="{1B0AB44D-7B7F-4553-BA28-7C3BC23E802B}"/>
              </a:ext>
            </a:extLst>
          </p:cNvPr>
          <p:cNvSpPr txBox="1">
            <a:spLocks/>
          </p:cNvSpPr>
          <p:nvPr/>
        </p:nvSpPr>
        <p:spPr>
          <a:xfrm>
            <a:off x="6474203" y="2091392"/>
            <a:ext cx="3338818" cy="1980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2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857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Aft>
                <a:spcPts val="600"/>
              </a:spcAft>
              <a:buClr>
                <a:schemeClr val="dk2"/>
              </a:buClr>
              <a:buSzPts val="1100"/>
            </a:pPr>
            <a:r>
              <a:rPr lang="en-US" sz="15000" b="1" dirty="0">
                <a:solidFill>
                  <a:schemeClr val="bg1"/>
                </a:solidFill>
                <a:latin typeface="+mn-lt"/>
              </a:rPr>
              <a:t>5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B3B2756-576D-4755-B9C6-F58BE25245B4}"/>
              </a:ext>
            </a:extLst>
          </p:cNvPr>
          <p:cNvSpPr/>
          <p:nvPr/>
        </p:nvSpPr>
        <p:spPr>
          <a:xfrm>
            <a:off x="9221406" y="4507631"/>
            <a:ext cx="1386407" cy="1386407"/>
          </a:xfrm>
          <a:prstGeom prst="ellipse">
            <a:avLst/>
          </a:prstGeom>
          <a:solidFill>
            <a:schemeClr val="tx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52A1A17-5B31-4122-8AEF-DA6B41AA1A06}"/>
              </a:ext>
            </a:extLst>
          </p:cNvPr>
          <p:cNvSpPr/>
          <p:nvPr/>
        </p:nvSpPr>
        <p:spPr>
          <a:xfrm>
            <a:off x="10158936" y="5331203"/>
            <a:ext cx="684111" cy="684111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7088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C0C2B7F1-9878-4643-8A55-0244D06D1C0A}"/>
              </a:ext>
            </a:extLst>
          </p:cNvPr>
          <p:cNvSpPr/>
          <p:nvPr/>
        </p:nvSpPr>
        <p:spPr>
          <a:xfrm>
            <a:off x="7948536" y="5102515"/>
            <a:ext cx="3831842" cy="75562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9B9C1EF-CD44-4062-84CE-631DDB2512C2}"/>
              </a:ext>
            </a:extLst>
          </p:cNvPr>
          <p:cNvSpPr/>
          <p:nvPr/>
        </p:nvSpPr>
        <p:spPr>
          <a:xfrm>
            <a:off x="7948536" y="1274592"/>
            <a:ext cx="3831842" cy="36990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F8F362A-A6CF-C54C-BBD4-B9984BCBF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Action 1: Prioritize Engagement….because without it, you get this…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61241C-4C3A-8645-876B-22C8EA44EF4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22150" y="1207991"/>
            <a:ext cx="7626386" cy="3854491"/>
          </a:xfrm>
          <a:prstGeom prst="rect">
            <a:avLst/>
          </a:prstGeom>
        </p:spPr>
      </p:pic>
      <p:sp>
        <p:nvSpPr>
          <p:cNvPr id="8" name="Google Shape;619;p75">
            <a:extLst>
              <a:ext uri="{FF2B5EF4-FFF2-40B4-BE49-F238E27FC236}">
                <a16:creationId xmlns:a16="http://schemas.microsoft.com/office/drawing/2014/main" id="{4F92A01F-6B0D-E649-87DF-9E464A2B1B16}"/>
              </a:ext>
            </a:extLst>
          </p:cNvPr>
          <p:cNvSpPr/>
          <p:nvPr/>
        </p:nvSpPr>
        <p:spPr>
          <a:xfrm>
            <a:off x="446422" y="5106112"/>
            <a:ext cx="7407163" cy="752028"/>
          </a:xfrm>
          <a:prstGeom prst="rect">
            <a:avLst/>
          </a:prstGeom>
          <a:solidFill>
            <a:schemeClr val="tx1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>
              <a:buClr>
                <a:srgbClr val="FFFFFF"/>
              </a:buClr>
              <a:buSzPts val="2400"/>
            </a:pPr>
            <a:r>
              <a:rPr lang="en-US" sz="19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Millions of open care gaps, dozens of different systems telling you what to do with whom.  OVERWHELMING.</a:t>
            </a:r>
            <a:endParaRPr sz="1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648;p75">
            <a:extLst>
              <a:ext uri="{FF2B5EF4-FFF2-40B4-BE49-F238E27FC236}">
                <a16:creationId xmlns:a16="http://schemas.microsoft.com/office/drawing/2014/main" id="{64E76AD3-AB6B-C440-873F-7C0B31E6D598}"/>
              </a:ext>
            </a:extLst>
          </p:cNvPr>
          <p:cNvSpPr txBox="1"/>
          <p:nvPr/>
        </p:nvSpPr>
        <p:spPr>
          <a:xfrm>
            <a:off x="8578745" y="5202554"/>
            <a:ext cx="2721567" cy="507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noAutofit/>
          </a:bodyPr>
          <a:lstStyle/>
          <a:p>
            <a:pPr algn="ctr">
              <a:buClr>
                <a:srgbClr val="505050"/>
              </a:buClr>
              <a:buSzPts val="1400"/>
            </a:pPr>
            <a:r>
              <a:rPr lang="en-US" sz="1200" i="1" dirty="0">
                <a:solidFill>
                  <a:srgbClr val="505050"/>
                </a:solidFill>
                <a:latin typeface="Arial"/>
                <a:ea typeface="Arial"/>
                <a:cs typeface="Arial"/>
                <a:sym typeface="Arial"/>
              </a:rPr>
              <a:t>We are told to engage the Healthy,</a:t>
            </a:r>
            <a:br>
              <a:rPr lang="en-US" sz="1200" i="1" dirty="0">
                <a:solidFill>
                  <a:srgbClr val="50505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200" i="1" dirty="0">
                <a:solidFill>
                  <a:srgbClr val="505050"/>
                </a:solidFill>
                <a:latin typeface="Arial"/>
                <a:ea typeface="Arial"/>
                <a:cs typeface="Arial"/>
                <a:sym typeface="Arial"/>
              </a:rPr>
              <a:t>At-Risk, and Sick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11CD1D3-FEA5-4962-8409-D17B70ECFBF3}"/>
              </a:ext>
            </a:extLst>
          </p:cNvPr>
          <p:cNvGrpSpPr/>
          <p:nvPr/>
        </p:nvGrpSpPr>
        <p:grpSpPr>
          <a:xfrm>
            <a:off x="8078707" y="1419591"/>
            <a:ext cx="3515953" cy="3493558"/>
            <a:chOff x="7961847" y="1419591"/>
            <a:chExt cx="3515953" cy="3493558"/>
          </a:xfrm>
        </p:grpSpPr>
        <p:sp>
          <p:nvSpPr>
            <p:cNvPr id="9" name="Google Shape;634;p75">
              <a:extLst>
                <a:ext uri="{FF2B5EF4-FFF2-40B4-BE49-F238E27FC236}">
                  <a16:creationId xmlns:a16="http://schemas.microsoft.com/office/drawing/2014/main" id="{E599EB80-518D-E849-B809-C60DDADD999E}"/>
                </a:ext>
              </a:extLst>
            </p:cNvPr>
            <p:cNvSpPr txBox="1"/>
            <p:nvPr/>
          </p:nvSpPr>
          <p:spPr>
            <a:xfrm>
              <a:off x="7961847" y="1425831"/>
              <a:ext cx="1090689" cy="458385"/>
            </a:xfrm>
            <a:prstGeom prst="rect">
              <a:avLst/>
            </a:prstGeom>
            <a:solidFill>
              <a:schemeClr val="bg1"/>
            </a:solidFill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91400" rIns="182850" bIns="91400" anchor="t" anchorCtr="0">
              <a:noAutofit/>
            </a:bodyPr>
            <a:lstStyle/>
            <a:p>
              <a:pPr algn="ctr">
                <a:buClr>
                  <a:srgbClr val="505050"/>
                </a:buClr>
                <a:buSzPts val="1000"/>
              </a:pPr>
              <a:r>
                <a:rPr lang="en-US" sz="1000" dirty="0">
                  <a:solidFill>
                    <a:srgbClr val="505050"/>
                  </a:solidFill>
                  <a:latin typeface="Arial"/>
                  <a:ea typeface="Arial"/>
                  <a:cs typeface="Arial"/>
                  <a:sym typeface="Arial"/>
                </a:rPr>
                <a:t>Bundled Payments</a:t>
              </a:r>
              <a:endParaRPr sz="1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635;p75">
              <a:extLst>
                <a:ext uri="{FF2B5EF4-FFF2-40B4-BE49-F238E27FC236}">
                  <a16:creationId xmlns:a16="http://schemas.microsoft.com/office/drawing/2014/main" id="{2385D501-237C-4D45-B821-5E361D8A7666}"/>
                </a:ext>
              </a:extLst>
            </p:cNvPr>
            <p:cNvSpPr txBox="1"/>
            <p:nvPr/>
          </p:nvSpPr>
          <p:spPr>
            <a:xfrm>
              <a:off x="7961847" y="1998018"/>
              <a:ext cx="1090689" cy="458385"/>
            </a:xfrm>
            <a:prstGeom prst="rect">
              <a:avLst/>
            </a:prstGeom>
            <a:solidFill>
              <a:schemeClr val="bg1"/>
            </a:solidFill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91400" rIns="182850" bIns="91400" anchor="t" anchorCtr="0">
              <a:noAutofit/>
            </a:bodyPr>
            <a:lstStyle/>
            <a:p>
              <a:pPr algn="ctr">
                <a:buClr>
                  <a:srgbClr val="505050"/>
                </a:buClr>
                <a:buSzPts val="1000"/>
              </a:pPr>
              <a:r>
                <a:rPr lang="en-US" sz="1000" dirty="0">
                  <a:solidFill>
                    <a:srgbClr val="505050"/>
                  </a:solidFill>
                  <a:latin typeface="Arial"/>
                  <a:ea typeface="Arial"/>
                  <a:cs typeface="Arial"/>
                  <a:sym typeface="Arial"/>
                </a:rPr>
                <a:t>RAF</a:t>
              </a:r>
              <a:br>
                <a:rPr lang="en-US" sz="1000" dirty="0">
                  <a:solidFill>
                    <a:srgbClr val="505050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en-US" sz="1000" dirty="0">
                  <a:solidFill>
                    <a:srgbClr val="505050"/>
                  </a:solidFill>
                  <a:latin typeface="Arial"/>
                  <a:ea typeface="Arial"/>
                  <a:cs typeface="Arial"/>
                  <a:sym typeface="Arial"/>
                </a:rPr>
                <a:t>Scoring</a:t>
              </a:r>
              <a:endParaRPr sz="1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636;p75">
              <a:extLst>
                <a:ext uri="{FF2B5EF4-FFF2-40B4-BE49-F238E27FC236}">
                  <a16:creationId xmlns:a16="http://schemas.microsoft.com/office/drawing/2014/main" id="{9D842394-3EFF-A947-9D5F-3E2B9465616A}"/>
                </a:ext>
              </a:extLst>
            </p:cNvPr>
            <p:cNvSpPr txBox="1"/>
            <p:nvPr/>
          </p:nvSpPr>
          <p:spPr>
            <a:xfrm>
              <a:off x="10455601" y="1419591"/>
              <a:ext cx="1018891" cy="458385"/>
            </a:xfrm>
            <a:prstGeom prst="rect">
              <a:avLst/>
            </a:prstGeom>
            <a:solidFill>
              <a:schemeClr val="bg1"/>
            </a:solidFill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91400" rIns="182850" bIns="91400" anchor="t" anchorCtr="0">
              <a:noAutofit/>
            </a:bodyPr>
            <a:lstStyle/>
            <a:p>
              <a:pPr algn="ctr">
                <a:buClr>
                  <a:srgbClr val="505050"/>
                </a:buClr>
                <a:buSzPts val="1000"/>
              </a:pPr>
              <a:r>
                <a:rPr lang="en-US" sz="1000" dirty="0">
                  <a:solidFill>
                    <a:srgbClr val="505050"/>
                  </a:solidFill>
                  <a:latin typeface="Arial"/>
                  <a:ea typeface="Arial"/>
                  <a:cs typeface="Arial"/>
                  <a:sym typeface="Arial"/>
                </a:rPr>
                <a:t>Quality Metrics</a:t>
              </a:r>
              <a:endParaRPr sz="1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637;p75">
              <a:extLst>
                <a:ext uri="{FF2B5EF4-FFF2-40B4-BE49-F238E27FC236}">
                  <a16:creationId xmlns:a16="http://schemas.microsoft.com/office/drawing/2014/main" id="{56FA3577-68DD-9A41-A7B1-54AFA5B67215}"/>
                </a:ext>
              </a:extLst>
            </p:cNvPr>
            <p:cNvSpPr txBox="1"/>
            <p:nvPr/>
          </p:nvSpPr>
          <p:spPr>
            <a:xfrm>
              <a:off x="7961847" y="3593283"/>
              <a:ext cx="1082745" cy="458385"/>
            </a:xfrm>
            <a:prstGeom prst="rect">
              <a:avLst/>
            </a:prstGeom>
            <a:solidFill>
              <a:schemeClr val="bg1"/>
            </a:solidFill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91400" rIns="182850" bIns="91400" anchor="t" anchorCtr="0">
              <a:noAutofit/>
            </a:bodyPr>
            <a:lstStyle/>
            <a:p>
              <a:pPr algn="ctr">
                <a:buClr>
                  <a:srgbClr val="505050"/>
                </a:buClr>
                <a:buSzPts val="1000"/>
              </a:pPr>
              <a:r>
                <a:rPr lang="en-US" sz="1000" dirty="0">
                  <a:solidFill>
                    <a:srgbClr val="505050"/>
                  </a:solidFill>
                  <a:latin typeface="Arial"/>
                  <a:ea typeface="Arial"/>
                  <a:cs typeface="Arial"/>
                  <a:sym typeface="Arial"/>
                </a:rPr>
                <a:t>Appointment</a:t>
              </a:r>
              <a:endParaRPr sz="1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algn="ctr">
                <a:buClr>
                  <a:srgbClr val="505050"/>
                </a:buClr>
                <a:buSzPts val="1000"/>
              </a:pPr>
              <a:r>
                <a:rPr lang="en-US" sz="1000" dirty="0">
                  <a:solidFill>
                    <a:srgbClr val="505050"/>
                  </a:solidFill>
                  <a:latin typeface="Arial"/>
                  <a:ea typeface="Arial"/>
                  <a:cs typeface="Arial"/>
                  <a:sym typeface="Arial"/>
                </a:rPr>
                <a:t>Capacity</a:t>
              </a:r>
              <a:endParaRPr sz="1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638;p75">
              <a:extLst>
                <a:ext uri="{FF2B5EF4-FFF2-40B4-BE49-F238E27FC236}">
                  <a16:creationId xmlns:a16="http://schemas.microsoft.com/office/drawing/2014/main" id="{72122D31-69D7-B941-8A51-7BF5B0F56DB8}"/>
                </a:ext>
              </a:extLst>
            </p:cNvPr>
            <p:cNvSpPr txBox="1"/>
            <p:nvPr/>
          </p:nvSpPr>
          <p:spPr>
            <a:xfrm>
              <a:off x="9231432" y="1425831"/>
              <a:ext cx="1024930" cy="458385"/>
            </a:xfrm>
            <a:prstGeom prst="rect">
              <a:avLst/>
            </a:prstGeom>
            <a:solidFill>
              <a:schemeClr val="bg1"/>
            </a:solidFill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91400" rIns="182850" bIns="91400" anchor="t" anchorCtr="0">
              <a:noAutofit/>
            </a:bodyPr>
            <a:lstStyle/>
            <a:p>
              <a:pPr algn="ctr">
                <a:buClr>
                  <a:srgbClr val="505050"/>
                </a:buClr>
                <a:buSzPts val="1000"/>
              </a:pPr>
              <a:r>
                <a:rPr lang="en-US" sz="1000" dirty="0">
                  <a:solidFill>
                    <a:srgbClr val="505050"/>
                  </a:solidFill>
                  <a:latin typeface="Arial"/>
                  <a:ea typeface="Arial"/>
                  <a:cs typeface="Arial"/>
                  <a:sym typeface="Arial"/>
                </a:rPr>
                <a:t>Capitated Payments</a:t>
              </a:r>
              <a:endParaRPr sz="1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644;p75">
              <a:extLst>
                <a:ext uri="{FF2B5EF4-FFF2-40B4-BE49-F238E27FC236}">
                  <a16:creationId xmlns:a16="http://schemas.microsoft.com/office/drawing/2014/main" id="{542DCAB4-9C38-EE4D-9976-DC58C9B6D23D}"/>
                </a:ext>
              </a:extLst>
            </p:cNvPr>
            <p:cNvSpPr txBox="1"/>
            <p:nvPr/>
          </p:nvSpPr>
          <p:spPr>
            <a:xfrm>
              <a:off x="7961847" y="2756035"/>
              <a:ext cx="1090689" cy="458385"/>
            </a:xfrm>
            <a:prstGeom prst="rect">
              <a:avLst/>
            </a:prstGeom>
            <a:solidFill>
              <a:schemeClr val="bg1"/>
            </a:solidFill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91400" rIns="182850" bIns="91400" anchor="t" anchorCtr="0">
              <a:noAutofit/>
            </a:bodyPr>
            <a:lstStyle/>
            <a:p>
              <a:pPr algn="ctr">
                <a:buClr>
                  <a:srgbClr val="505050"/>
                </a:buClr>
                <a:buSzPts val="1000"/>
              </a:pPr>
              <a:r>
                <a:rPr lang="en-US" sz="1000" dirty="0">
                  <a:solidFill>
                    <a:srgbClr val="505050"/>
                  </a:solidFill>
                  <a:latin typeface="Arial"/>
                  <a:ea typeface="Arial"/>
                  <a:cs typeface="Arial"/>
                  <a:sym typeface="Arial"/>
                </a:rPr>
                <a:t>Financial Targets</a:t>
              </a:r>
              <a:endParaRPr sz="1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645;p75">
              <a:extLst>
                <a:ext uri="{FF2B5EF4-FFF2-40B4-BE49-F238E27FC236}">
                  <a16:creationId xmlns:a16="http://schemas.microsoft.com/office/drawing/2014/main" id="{A288CD66-8577-324E-9838-B168A147B090}"/>
                </a:ext>
              </a:extLst>
            </p:cNvPr>
            <p:cNvSpPr txBox="1"/>
            <p:nvPr/>
          </p:nvSpPr>
          <p:spPr>
            <a:xfrm>
              <a:off x="10452292" y="1998018"/>
              <a:ext cx="1025508" cy="458385"/>
            </a:xfrm>
            <a:prstGeom prst="rect">
              <a:avLst/>
            </a:prstGeom>
            <a:solidFill>
              <a:schemeClr val="bg1"/>
            </a:solidFill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91400" rIns="182850" bIns="91400" anchor="t" anchorCtr="0">
              <a:noAutofit/>
            </a:bodyPr>
            <a:lstStyle/>
            <a:p>
              <a:pPr algn="ctr">
                <a:buClr>
                  <a:srgbClr val="505050"/>
                </a:buClr>
                <a:buSzPts val="1000"/>
              </a:pPr>
              <a:r>
                <a:rPr lang="en-US" sz="1000" dirty="0">
                  <a:solidFill>
                    <a:srgbClr val="505050"/>
                  </a:solidFill>
                  <a:latin typeface="Arial"/>
                  <a:ea typeface="Arial"/>
                  <a:cs typeface="Arial"/>
                  <a:sym typeface="Arial"/>
                </a:rPr>
                <a:t>Payer Incentives</a:t>
              </a:r>
              <a:endParaRPr sz="1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646;p75">
              <a:extLst>
                <a:ext uri="{FF2B5EF4-FFF2-40B4-BE49-F238E27FC236}">
                  <a16:creationId xmlns:a16="http://schemas.microsoft.com/office/drawing/2014/main" id="{13CB4D11-ACA1-9E42-94D2-D6C4D54FC3B7}"/>
                </a:ext>
              </a:extLst>
            </p:cNvPr>
            <p:cNvSpPr txBox="1"/>
            <p:nvPr/>
          </p:nvSpPr>
          <p:spPr>
            <a:xfrm>
              <a:off x="7961847" y="4341073"/>
              <a:ext cx="1082745" cy="458385"/>
            </a:xfrm>
            <a:prstGeom prst="rect">
              <a:avLst/>
            </a:prstGeom>
            <a:solidFill>
              <a:schemeClr val="bg1"/>
            </a:solidFill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91400" rIns="182850" bIns="91400" anchor="t" anchorCtr="0">
              <a:noAutofit/>
            </a:bodyPr>
            <a:lstStyle/>
            <a:p>
              <a:pPr algn="ctr">
                <a:buClr>
                  <a:srgbClr val="505050"/>
                </a:buClr>
                <a:buSzPts val="1000"/>
              </a:pPr>
              <a:r>
                <a:rPr lang="en-US" sz="1000" dirty="0">
                  <a:solidFill>
                    <a:srgbClr val="505050"/>
                  </a:solidFill>
                  <a:latin typeface="Arial"/>
                  <a:ea typeface="Arial"/>
                  <a:cs typeface="Arial"/>
                  <a:sym typeface="Arial"/>
                </a:rPr>
                <a:t>Elective Services</a:t>
              </a:r>
              <a:endParaRPr sz="1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649;p75">
              <a:extLst>
                <a:ext uri="{FF2B5EF4-FFF2-40B4-BE49-F238E27FC236}">
                  <a16:creationId xmlns:a16="http://schemas.microsoft.com/office/drawing/2014/main" id="{99DBB98D-FAD1-1743-803C-F04F2D865547}"/>
                </a:ext>
              </a:extLst>
            </p:cNvPr>
            <p:cNvSpPr txBox="1"/>
            <p:nvPr/>
          </p:nvSpPr>
          <p:spPr>
            <a:xfrm>
              <a:off x="9231432" y="1998018"/>
              <a:ext cx="1021602" cy="458385"/>
            </a:xfrm>
            <a:prstGeom prst="rect">
              <a:avLst/>
            </a:prstGeom>
            <a:solidFill>
              <a:schemeClr val="bg1"/>
            </a:solidFill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91400" rIns="182850" bIns="91400" anchor="t" anchorCtr="0">
              <a:noAutofit/>
            </a:bodyPr>
            <a:lstStyle/>
            <a:p>
              <a:pPr algn="ctr">
                <a:buClr>
                  <a:srgbClr val="505050"/>
                </a:buClr>
                <a:buSzPts val="1000"/>
              </a:pPr>
              <a:r>
                <a:rPr lang="en-US" sz="1000">
                  <a:solidFill>
                    <a:srgbClr val="505050"/>
                  </a:solidFill>
                  <a:latin typeface="Arial"/>
                  <a:ea typeface="Arial"/>
                  <a:cs typeface="Arial"/>
                  <a:sym typeface="Arial"/>
                </a:rPr>
                <a:t>Fee for Service</a:t>
              </a:r>
              <a:endParaRPr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BA6F9F5-0CEC-E844-A4E4-EBA993B565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3958" y="3481429"/>
              <a:ext cx="621177" cy="621177"/>
            </a:xfrm>
            <a:prstGeom prst="ellipse">
              <a:avLst/>
            </a:prstGeom>
            <a:ln w="63500" cap="rnd">
              <a:noFill/>
            </a:ln>
            <a:effectLst/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1F909F8-9DED-4D4C-AB45-4FB7D25564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5259" y="3481429"/>
              <a:ext cx="621177" cy="621177"/>
            </a:xfrm>
            <a:prstGeom prst="ellipse">
              <a:avLst/>
            </a:prstGeom>
            <a:ln w="63500" cap="rnd">
              <a:noFill/>
            </a:ln>
            <a:effectLst/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321CDBB-11A4-7941-BB70-E2D3F2D180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5259" y="4291972"/>
              <a:ext cx="621177" cy="621177"/>
            </a:xfrm>
            <a:prstGeom prst="ellipse">
              <a:avLst/>
            </a:prstGeom>
            <a:ln w="63500" cap="rnd">
              <a:noFill/>
            </a:ln>
            <a:effectLst/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41B59549-9613-064F-9E0D-2A5CAB7C59A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3958" y="2696691"/>
              <a:ext cx="621177" cy="621177"/>
            </a:xfrm>
            <a:prstGeom prst="ellipse">
              <a:avLst/>
            </a:prstGeom>
            <a:ln w="63500" cap="rnd">
              <a:noFill/>
            </a:ln>
            <a:effectLst/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FE698936-18FD-0642-B0D5-9C0622DAA29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6536" y="2696691"/>
              <a:ext cx="621177" cy="621177"/>
            </a:xfrm>
            <a:prstGeom prst="ellipse">
              <a:avLst/>
            </a:prstGeom>
            <a:ln w="63500" cap="rnd">
              <a:noFill/>
            </a:ln>
            <a:effectLst/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2CB3A2E5-E098-2740-92B3-0730980772E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3958" y="4291972"/>
              <a:ext cx="621177" cy="621177"/>
            </a:xfrm>
            <a:prstGeom prst="ellipse">
              <a:avLst/>
            </a:prstGeom>
            <a:ln w="63500" cap="rnd">
              <a:noFill/>
            </a:ln>
            <a:effectLst/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25" name="Picture 24" descr="A smiling young person in a green shirt&#10;&#10;Description automatically generated">
              <a:extLst>
                <a:ext uri="{FF2B5EF4-FFF2-40B4-BE49-F238E27FC236}">
                  <a16:creationId xmlns:a16="http://schemas.microsoft.com/office/drawing/2014/main" id="{D5C2CCB6-1261-5E4B-9FF8-A2B97B06545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206536" y="3481429"/>
              <a:ext cx="621177" cy="621177"/>
            </a:xfrm>
            <a:prstGeom prst="ellips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</p:pic>
        <p:pic>
          <p:nvPicPr>
            <p:cNvPr id="26" name="Picture 25" descr="A person smiling for the camera&#10;&#10;Description automatically generated">
              <a:extLst>
                <a:ext uri="{FF2B5EF4-FFF2-40B4-BE49-F238E27FC236}">
                  <a16:creationId xmlns:a16="http://schemas.microsoft.com/office/drawing/2014/main" id="{CD796A2E-4AB8-764F-9CD0-F83F5DA4AD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211531" y="4291972"/>
              <a:ext cx="611187" cy="589486"/>
            </a:xfrm>
            <a:prstGeom prst="ellips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</p:pic>
        <p:pic>
          <p:nvPicPr>
            <p:cNvPr id="27" name="Picture 26" descr="A close up of a small child smiling at the camera&#10;&#10;Description automatically generated">
              <a:extLst>
                <a:ext uri="{FF2B5EF4-FFF2-40B4-BE49-F238E27FC236}">
                  <a16:creationId xmlns:a16="http://schemas.microsoft.com/office/drawing/2014/main" id="{7E1917BE-8D3F-FB41-9A4F-A3347DF692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815259" y="2696691"/>
              <a:ext cx="621177" cy="591598"/>
            </a:xfrm>
            <a:prstGeom prst="ellipse">
              <a:avLst/>
            </a:prstGeom>
            <a:ln>
              <a:solidFill>
                <a:srgbClr val="1E3244"/>
              </a:solidFill>
            </a:ln>
          </p:spPr>
        </p:pic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1A1D2F2A-8DB0-3A4D-8DE8-5F6935C87BC7}"/>
              </a:ext>
            </a:extLst>
          </p:cNvPr>
          <p:cNvSpPr txBox="1"/>
          <p:nvPr/>
        </p:nvSpPr>
        <p:spPr>
          <a:xfrm>
            <a:off x="5562600" y="-60960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1726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D7E2F4D-28DC-404A-BBA6-EBCD28032EA1}"/>
              </a:ext>
            </a:extLst>
          </p:cNvPr>
          <p:cNvSpPr/>
          <p:nvPr/>
        </p:nvSpPr>
        <p:spPr>
          <a:xfrm>
            <a:off x="7438466" y="4520339"/>
            <a:ext cx="4107923" cy="1177604"/>
          </a:xfrm>
          <a:prstGeom prst="roundRect">
            <a:avLst>
              <a:gd name="adj" fmla="val 7233"/>
            </a:avLst>
          </a:prstGeom>
          <a:solidFill>
            <a:srgbClr val="0E90C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FEB3F5-D32F-43AB-9928-968496EB69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8385" y="1536117"/>
            <a:ext cx="11126888" cy="2459042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F8F362A-A6CF-C54C-BBD4-B9984BCBF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419" y="699082"/>
            <a:ext cx="11693161" cy="461533"/>
          </a:xfrm>
        </p:spPr>
        <p:txBody>
          <a:bodyPr/>
          <a:lstStyle/>
          <a:p>
            <a:r>
              <a:rPr lang="en-US" sz="3200" dirty="0"/>
              <a:t>Action 2: Scale without Taxing Providers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A1D2F2A-8DB0-3A4D-8DE8-5F6935C87BC7}"/>
              </a:ext>
            </a:extLst>
          </p:cNvPr>
          <p:cNvSpPr txBox="1"/>
          <p:nvPr/>
        </p:nvSpPr>
        <p:spPr>
          <a:xfrm>
            <a:off x="5562600" y="-60960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19819CA-7BEC-094B-93AB-198157DEA11D}"/>
              </a:ext>
            </a:extLst>
          </p:cNvPr>
          <p:cNvSpPr txBox="1"/>
          <p:nvPr/>
        </p:nvSpPr>
        <p:spPr>
          <a:xfrm>
            <a:off x="1419802" y="-1971332"/>
            <a:ext cx="107721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Call back lists</a:t>
            </a:r>
          </a:p>
          <a:p>
            <a:r>
              <a:rPr lang="en-US" dirty="0"/>
              <a:t>New lists</a:t>
            </a:r>
          </a:p>
          <a:p>
            <a:r>
              <a:rPr lang="en-US" dirty="0"/>
              <a:t>New top priority lists</a:t>
            </a:r>
          </a:p>
          <a:p>
            <a:r>
              <a:rPr lang="en-US" dirty="0"/>
              <a:t>Care gap lists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40C9F30E-0947-EA4B-99C2-830D3BF376A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344" t="11216" r="15453" b="48887"/>
          <a:stretch/>
        </p:blipFill>
        <p:spPr>
          <a:xfrm>
            <a:off x="2097168" y="4297026"/>
            <a:ext cx="4708733" cy="2160917"/>
          </a:xfrm>
          <a:prstGeom prst="roundRect">
            <a:avLst>
              <a:gd name="adj" fmla="val 12058"/>
            </a:avLst>
          </a:prstGeom>
        </p:spPr>
      </p:pic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EB31F815-3931-F14C-A356-B92D92B4C72E}"/>
              </a:ext>
            </a:extLst>
          </p:cNvPr>
          <p:cNvCxnSpPr>
            <a:cxnSpLocks/>
          </p:cNvCxnSpPr>
          <p:nvPr/>
        </p:nvCxnSpPr>
        <p:spPr>
          <a:xfrm flipH="1">
            <a:off x="5562600" y="4379529"/>
            <a:ext cx="1877292" cy="688229"/>
          </a:xfrm>
          <a:prstGeom prst="straightConnector1">
            <a:avLst/>
          </a:prstGeom>
          <a:ln w="76200">
            <a:solidFill>
              <a:srgbClr val="0E90C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E6A1F81D-FDED-0341-AA24-3F4B8EABCBF9}"/>
              </a:ext>
            </a:extLst>
          </p:cNvPr>
          <p:cNvSpPr/>
          <p:nvPr/>
        </p:nvSpPr>
        <p:spPr>
          <a:xfrm>
            <a:off x="810491" y="5507182"/>
            <a:ext cx="590797" cy="8373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C4EBA4F-3E8F-4D02-BC6F-1865F6B61EAC}"/>
              </a:ext>
            </a:extLst>
          </p:cNvPr>
          <p:cNvSpPr/>
          <p:nvPr/>
        </p:nvSpPr>
        <p:spPr>
          <a:xfrm>
            <a:off x="2357448" y="2921305"/>
            <a:ext cx="1237708" cy="1237708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373298B-48EF-451E-813B-459ACA684EF9}"/>
              </a:ext>
            </a:extLst>
          </p:cNvPr>
          <p:cNvSpPr/>
          <p:nvPr/>
        </p:nvSpPr>
        <p:spPr>
          <a:xfrm>
            <a:off x="1805003" y="1234250"/>
            <a:ext cx="1305665" cy="1305665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FC58E81-256C-472D-BA4A-C0A941CDC805}"/>
              </a:ext>
            </a:extLst>
          </p:cNvPr>
          <p:cNvSpPr/>
          <p:nvPr/>
        </p:nvSpPr>
        <p:spPr>
          <a:xfrm>
            <a:off x="7197181" y="2494602"/>
            <a:ext cx="1305665" cy="1305665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9022B86-79F9-42EC-A804-3AD7AF81AFF5}"/>
              </a:ext>
            </a:extLst>
          </p:cNvPr>
          <p:cNvSpPr/>
          <p:nvPr/>
        </p:nvSpPr>
        <p:spPr>
          <a:xfrm>
            <a:off x="9572912" y="2921305"/>
            <a:ext cx="1305665" cy="1305665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74E06627-E754-1F40-85FD-C11D8B99267C}"/>
              </a:ext>
            </a:extLst>
          </p:cNvPr>
          <p:cNvCxnSpPr>
            <a:cxnSpLocks/>
          </p:cNvCxnSpPr>
          <p:nvPr/>
        </p:nvCxnSpPr>
        <p:spPr>
          <a:xfrm flipV="1">
            <a:off x="7439892" y="3800267"/>
            <a:ext cx="171676" cy="592011"/>
          </a:xfrm>
          <a:prstGeom prst="straightConnector1">
            <a:avLst/>
          </a:prstGeom>
          <a:ln w="76200">
            <a:solidFill>
              <a:srgbClr val="0E90C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7FAD1273-0FE6-5C45-845C-2F28CB7A2DF2}"/>
              </a:ext>
            </a:extLst>
          </p:cNvPr>
          <p:cNvCxnSpPr>
            <a:cxnSpLocks/>
          </p:cNvCxnSpPr>
          <p:nvPr/>
        </p:nvCxnSpPr>
        <p:spPr>
          <a:xfrm flipV="1">
            <a:off x="7439892" y="3854153"/>
            <a:ext cx="1981846" cy="538125"/>
          </a:xfrm>
          <a:prstGeom prst="straightConnector1">
            <a:avLst/>
          </a:prstGeom>
          <a:ln w="76200">
            <a:solidFill>
              <a:srgbClr val="0E90C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B409FAB3-4BC3-C341-AD97-474760CCBAA5}"/>
              </a:ext>
            </a:extLst>
          </p:cNvPr>
          <p:cNvCxnSpPr>
            <a:cxnSpLocks/>
          </p:cNvCxnSpPr>
          <p:nvPr/>
        </p:nvCxnSpPr>
        <p:spPr>
          <a:xfrm flipH="1" flipV="1">
            <a:off x="3065636" y="2221275"/>
            <a:ext cx="4374257" cy="2171003"/>
          </a:xfrm>
          <a:prstGeom prst="straightConnector1">
            <a:avLst/>
          </a:prstGeom>
          <a:ln w="76200">
            <a:solidFill>
              <a:srgbClr val="0E90C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50822942-3937-3D45-847F-53BEA7CFE76A}"/>
              </a:ext>
            </a:extLst>
          </p:cNvPr>
          <p:cNvCxnSpPr>
            <a:cxnSpLocks/>
          </p:cNvCxnSpPr>
          <p:nvPr/>
        </p:nvCxnSpPr>
        <p:spPr>
          <a:xfrm flipH="1" flipV="1">
            <a:off x="3631963" y="3705705"/>
            <a:ext cx="3807930" cy="686573"/>
          </a:xfrm>
          <a:prstGeom prst="straightConnector1">
            <a:avLst/>
          </a:prstGeom>
          <a:ln w="76200">
            <a:solidFill>
              <a:srgbClr val="0E90C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C2C8248-DB03-4307-8936-ABEB333C0C36}"/>
              </a:ext>
            </a:extLst>
          </p:cNvPr>
          <p:cNvSpPr txBox="1"/>
          <p:nvPr/>
        </p:nvSpPr>
        <p:spPr>
          <a:xfrm>
            <a:off x="7642073" y="4651637"/>
            <a:ext cx="390431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chemeClr val="bg1"/>
                </a:solidFill>
              </a:rPr>
              <a:t>This isn’t scaling.  </a:t>
            </a:r>
            <a:br>
              <a:rPr lang="en-US" sz="2500" b="1" dirty="0">
                <a:solidFill>
                  <a:schemeClr val="bg1"/>
                </a:solidFill>
              </a:rPr>
            </a:br>
            <a:r>
              <a:rPr lang="en-US" sz="2500" b="1" dirty="0">
                <a:solidFill>
                  <a:schemeClr val="bg1"/>
                </a:solidFill>
              </a:rPr>
              <a:t>This is burden shifting!</a:t>
            </a:r>
            <a:endParaRPr lang="en-US" sz="2500" dirty="0">
              <a:solidFill>
                <a:schemeClr val="bg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62DAC7A-D189-476C-AFD0-5E59563E94D3}"/>
              </a:ext>
            </a:extLst>
          </p:cNvPr>
          <p:cNvSpPr/>
          <p:nvPr/>
        </p:nvSpPr>
        <p:spPr>
          <a:xfrm>
            <a:off x="7258782" y="4254518"/>
            <a:ext cx="383291" cy="383291"/>
          </a:xfrm>
          <a:prstGeom prst="ellipse">
            <a:avLst/>
          </a:prstGeom>
          <a:solidFill>
            <a:srgbClr val="0E90C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996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72B06485-311E-C643-AA0C-784D99EA2C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Action 3: Influence Consumer Behavior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E9E75CBF-3BDC-4D93-98BF-71F530FE0E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6823198"/>
              </p:ext>
            </p:extLst>
          </p:nvPr>
        </p:nvGraphicFramePr>
        <p:xfrm>
          <a:off x="611656" y="1472453"/>
          <a:ext cx="11084890" cy="41421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59191">
                  <a:extLst>
                    <a:ext uri="{9D8B030D-6E8A-4147-A177-3AD203B41FA5}">
                      <a16:colId xmlns:a16="http://schemas.microsoft.com/office/drawing/2014/main" val="145067146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3411246898"/>
                    </a:ext>
                  </a:extLst>
                </a:gridCol>
                <a:gridCol w="4367899">
                  <a:extLst>
                    <a:ext uri="{9D8B030D-6E8A-4147-A177-3AD203B41FA5}">
                      <a16:colId xmlns:a16="http://schemas.microsoft.com/office/drawing/2014/main" val="1533722300"/>
                    </a:ext>
                  </a:extLst>
                </a:gridCol>
              </a:tblGrid>
              <a:tr h="2253083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2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lvl="1" indent="0">
                        <a:buFont typeface="Arial" panose="020B0604020202020204" pitchFamily="34" charset="0"/>
                        <a:buNone/>
                      </a:pPr>
                      <a:r>
                        <a:rPr lang="en-US" sz="1500" b="1" dirty="0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</a:rPr>
                        <a:t>Next Best Actions identify </a:t>
                      </a:r>
                    </a:p>
                    <a:p>
                      <a:pPr marL="2857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</a:rPr>
                        <a:t>whom to engage, </a:t>
                      </a:r>
                    </a:p>
                    <a:p>
                      <a:pPr marL="2857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</a:rPr>
                        <a:t>when to engage, </a:t>
                      </a:r>
                    </a:p>
                    <a:p>
                      <a:pPr marL="2857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</a:rPr>
                        <a:t>what content will resonate,</a:t>
                      </a:r>
                    </a:p>
                    <a:p>
                      <a:pPr marL="2857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</a:rPr>
                        <a:t>And what channel will likely lead to best conversion</a:t>
                      </a:r>
                    </a:p>
                  </a:txBody>
                  <a:tcPr marL="274320" marR="274320" marT="91440" marB="9144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lvl="1" indent="0">
                        <a:buFont typeface="Arial" panose="020B0604020202020204" pitchFamily="34" charset="0"/>
                        <a:buNone/>
                      </a:pPr>
                      <a:endParaRPr lang="en-US" sz="1500" dirty="0">
                        <a:solidFill>
                          <a:schemeClr val="bg2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274320" marR="274320" marT="91440" marB="9144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4793942"/>
                  </a:ext>
                </a:extLst>
              </a:tr>
              <a:tr h="979916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2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1" indent="0">
                        <a:buFont typeface="Arial" panose="020B0604020202020204" pitchFamily="34" charset="0"/>
                        <a:buNone/>
                      </a:pPr>
                      <a:r>
                        <a:rPr lang="en-US" sz="1500" b="1" dirty="0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</a:rPr>
                        <a:t>Every industry but healthcare has figured this out</a:t>
                      </a:r>
                    </a:p>
                  </a:txBody>
                  <a:tcPr marL="274320" marR="274320" marT="91440" marB="9144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1091833"/>
                  </a:ext>
                </a:extLst>
              </a:tr>
              <a:tr h="909135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2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1" indent="0">
                        <a:buFont typeface="Arial" panose="020B0604020202020204" pitchFamily="34" charset="0"/>
                        <a:buNone/>
                      </a:pPr>
                      <a:r>
                        <a:rPr lang="en-US" sz="1500" b="1" dirty="0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</a:rPr>
                        <a:t>Dynamic personalization</a:t>
                      </a:r>
                    </a:p>
                  </a:txBody>
                  <a:tcPr marL="274320" marR="274320" marT="91440" marB="9144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lvl="1" indent="0">
                        <a:buFont typeface="Arial" panose="020B0604020202020204" pitchFamily="34" charset="0"/>
                        <a:buNone/>
                      </a:pPr>
                      <a:endParaRPr lang="en-US" sz="1500" dirty="0">
                        <a:solidFill>
                          <a:schemeClr val="bg2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274320" marR="274320" marT="91440" marB="9144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3754780"/>
                  </a:ext>
                </a:extLst>
              </a:tr>
            </a:tbl>
          </a:graphicData>
        </a:graphic>
      </p:graphicFrame>
      <p:grpSp>
        <p:nvGrpSpPr>
          <p:cNvPr id="8" name="Group 7">
            <a:extLst>
              <a:ext uri="{FF2B5EF4-FFF2-40B4-BE49-F238E27FC236}">
                <a16:creationId xmlns:a16="http://schemas.microsoft.com/office/drawing/2014/main" id="{D1808667-C84F-43E3-975E-A5A3021E1612}"/>
              </a:ext>
            </a:extLst>
          </p:cNvPr>
          <p:cNvGrpSpPr/>
          <p:nvPr/>
        </p:nvGrpSpPr>
        <p:grpSpPr>
          <a:xfrm>
            <a:off x="7850946" y="1725474"/>
            <a:ext cx="3499502" cy="3889113"/>
            <a:chOff x="7541664" y="1725474"/>
            <a:chExt cx="3499502" cy="388911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67044CB-D547-44F8-8C6E-59B79A177D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735" t="4705" r="2596" b="131"/>
            <a:stretch/>
          </p:blipFill>
          <p:spPr>
            <a:xfrm>
              <a:off x="7541664" y="1725474"/>
              <a:ext cx="3499502" cy="3889113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0C29D1B-E94F-44C8-80B3-90E28C398299}"/>
                </a:ext>
              </a:extLst>
            </p:cNvPr>
            <p:cNvSpPr/>
            <p:nvPr/>
          </p:nvSpPr>
          <p:spPr>
            <a:xfrm>
              <a:off x="7870677" y="2552711"/>
              <a:ext cx="1512605" cy="3999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A58605C-472C-4517-9A13-118D162474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58507" y="2579589"/>
              <a:ext cx="828251" cy="346200"/>
            </a:xfrm>
            <a:prstGeom prst="rect">
              <a:avLst/>
            </a:prstGeom>
          </p:spPr>
        </p:pic>
      </p:grpSp>
      <p:pic>
        <p:nvPicPr>
          <p:cNvPr id="16" name="Graphic 15">
            <a:extLst>
              <a:ext uri="{FF2B5EF4-FFF2-40B4-BE49-F238E27FC236}">
                <a16:creationId xmlns:a16="http://schemas.microsoft.com/office/drawing/2014/main" id="{4BB21328-47CA-4C3B-9503-A019045520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5239" y="2167741"/>
            <a:ext cx="584948" cy="584948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2879BA21-3478-4D66-BE14-E6A311955C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35239" y="4884644"/>
            <a:ext cx="584948" cy="584948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AD9DD495-81CB-4E10-8788-C5515916BE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35239" y="3966905"/>
            <a:ext cx="584948" cy="584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51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1CA0B3F-8326-41D1-B326-8CF7CD485AAF}"/>
              </a:ext>
            </a:extLst>
          </p:cNvPr>
          <p:cNvSpPr/>
          <p:nvPr/>
        </p:nvSpPr>
        <p:spPr>
          <a:xfrm>
            <a:off x="5456490" y="4580339"/>
            <a:ext cx="6323888" cy="124789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72B06485-311E-C643-AA0C-784D99EA2C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Action 4: Orchestrate the Complexity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4C6F47C-E543-2C4F-9CC7-37FF7ADFE2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9929" y="1472112"/>
            <a:ext cx="4893556" cy="2699155"/>
          </a:xfrm>
          <a:prstGeom prst="rect">
            <a:avLst/>
          </a:prstGeom>
          <a:ln>
            <a:solidFill>
              <a:srgbClr val="3BADAD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357004-B423-6749-B2B1-8EBE130F99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5545" y="2086432"/>
            <a:ext cx="3776805" cy="2439906"/>
          </a:xfrm>
          <a:prstGeom prst="rect">
            <a:avLst/>
          </a:prstGeom>
        </p:spPr>
      </p:pic>
      <p:sp>
        <p:nvSpPr>
          <p:cNvPr id="6" name="Google Shape;619;p75">
            <a:extLst>
              <a:ext uri="{FF2B5EF4-FFF2-40B4-BE49-F238E27FC236}">
                <a16:creationId xmlns:a16="http://schemas.microsoft.com/office/drawing/2014/main" id="{0A7B649D-5F6D-EC4A-91AA-1416E4D7F178}"/>
              </a:ext>
            </a:extLst>
          </p:cNvPr>
          <p:cNvSpPr/>
          <p:nvPr/>
        </p:nvSpPr>
        <p:spPr>
          <a:xfrm>
            <a:off x="498839" y="4580339"/>
            <a:ext cx="4957651" cy="1247893"/>
          </a:xfrm>
          <a:prstGeom prst="rect">
            <a:avLst/>
          </a:prstGeom>
          <a:solidFill>
            <a:schemeClr val="tx1"/>
          </a:solidFill>
          <a:ln w="26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marL="5715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Complexity is changing in scope</a:t>
            </a:r>
          </a:p>
          <a:p>
            <a:pPr marL="5715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Utilize AI to craft </a:t>
            </a:r>
            <a:r>
              <a:rPr lang="en-US" sz="2000" b="1" dirty="0">
                <a:solidFill>
                  <a:schemeClr val="bg1"/>
                </a:solidFill>
              </a:rPr>
              <a:t>engagement </a:t>
            </a:r>
            <a:r>
              <a:rPr lang="en-US" sz="2000" dirty="0">
                <a:solidFill>
                  <a:schemeClr val="bg1"/>
                </a:solidFill>
              </a:rPr>
              <a:t>plans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09FFCA8-D986-3642-BE37-689E249DFD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713" y="1549438"/>
            <a:ext cx="4771901" cy="245642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97A7EDE-A865-554B-B728-E1054473359C}"/>
              </a:ext>
            </a:extLst>
          </p:cNvPr>
          <p:cNvSpPr txBox="1"/>
          <p:nvPr/>
        </p:nvSpPr>
        <p:spPr>
          <a:xfrm>
            <a:off x="6222059" y="4820498"/>
            <a:ext cx="44935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Suddenly technology is working on </a:t>
            </a:r>
            <a:br>
              <a:rPr lang="en-US" sz="2000" dirty="0"/>
            </a:br>
            <a:r>
              <a:rPr lang="en-US" sz="2000" dirty="0"/>
              <a:t>behalf of the provider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52077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72B06485-311E-C643-AA0C-784D99EA2C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Action 5: Speed &amp; Accountability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1B50794-BEA1-4224-80F2-F71B684B80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9C826CB-8ABA-484B-8F13-00D1693C70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839" y="1316277"/>
            <a:ext cx="4394455" cy="4068523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7F6A2AA-C7C6-424F-BC4C-74FBE8AB72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03"/>
          <a:stretch/>
        </p:blipFill>
        <p:spPr>
          <a:xfrm>
            <a:off x="5171511" y="1316277"/>
            <a:ext cx="6372241" cy="4128226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B0E8809-7214-2B48-9BA4-B8CF9C1F16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3614" y="3152188"/>
            <a:ext cx="5235795" cy="2692026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0076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39D28375-29F5-4C84-9E5B-4EA2532D7A9D}"/>
              </a:ext>
            </a:extLst>
          </p:cNvPr>
          <p:cNvSpPr/>
          <p:nvPr/>
        </p:nvSpPr>
        <p:spPr>
          <a:xfrm>
            <a:off x="793102" y="1402674"/>
            <a:ext cx="3530871" cy="2135657"/>
          </a:xfrm>
          <a:prstGeom prst="round2DiagRect">
            <a:avLst>
              <a:gd name="adj1" fmla="val 10400"/>
              <a:gd name="adj2" fmla="val 0"/>
            </a:avLst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Diagonal Corners Rounded 22">
            <a:extLst>
              <a:ext uri="{FF2B5EF4-FFF2-40B4-BE49-F238E27FC236}">
                <a16:creationId xmlns:a16="http://schemas.microsoft.com/office/drawing/2014/main" id="{D632C0CE-DB77-420A-B4A6-822847BB3CF7}"/>
              </a:ext>
            </a:extLst>
          </p:cNvPr>
          <p:cNvSpPr/>
          <p:nvPr/>
        </p:nvSpPr>
        <p:spPr>
          <a:xfrm flipV="1">
            <a:off x="4422395" y="1402668"/>
            <a:ext cx="4160537" cy="2135657"/>
          </a:xfrm>
          <a:prstGeom prst="round2DiagRect">
            <a:avLst>
              <a:gd name="adj1" fmla="val 10400"/>
              <a:gd name="adj2" fmla="val 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Diagonal Corners Rounded 23">
            <a:extLst>
              <a:ext uri="{FF2B5EF4-FFF2-40B4-BE49-F238E27FC236}">
                <a16:creationId xmlns:a16="http://schemas.microsoft.com/office/drawing/2014/main" id="{F117D397-E926-4A05-83CF-4EC1409E046A}"/>
              </a:ext>
            </a:extLst>
          </p:cNvPr>
          <p:cNvSpPr/>
          <p:nvPr/>
        </p:nvSpPr>
        <p:spPr>
          <a:xfrm>
            <a:off x="8687914" y="1402674"/>
            <a:ext cx="2787206" cy="4393482"/>
          </a:xfrm>
          <a:prstGeom prst="round2DiagRect">
            <a:avLst>
              <a:gd name="adj1" fmla="val 10400"/>
              <a:gd name="adj2" fmla="val 0"/>
            </a:avLst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Diagonal Corners Rounded 24">
            <a:extLst>
              <a:ext uri="{FF2B5EF4-FFF2-40B4-BE49-F238E27FC236}">
                <a16:creationId xmlns:a16="http://schemas.microsoft.com/office/drawing/2014/main" id="{BD76390E-E1A7-43BD-8163-80566E67784C}"/>
              </a:ext>
            </a:extLst>
          </p:cNvPr>
          <p:cNvSpPr/>
          <p:nvPr/>
        </p:nvSpPr>
        <p:spPr>
          <a:xfrm flipV="1">
            <a:off x="793102" y="3660498"/>
            <a:ext cx="3530871" cy="2135657"/>
          </a:xfrm>
          <a:prstGeom prst="round2DiagRect">
            <a:avLst>
              <a:gd name="adj1" fmla="val 10400"/>
              <a:gd name="adj2" fmla="val 0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: Diagonal Corners Rounded 25">
            <a:extLst>
              <a:ext uri="{FF2B5EF4-FFF2-40B4-BE49-F238E27FC236}">
                <a16:creationId xmlns:a16="http://schemas.microsoft.com/office/drawing/2014/main" id="{27ED8AE9-5E30-42F3-A415-3AEEB75D0917}"/>
              </a:ext>
            </a:extLst>
          </p:cNvPr>
          <p:cNvSpPr/>
          <p:nvPr/>
        </p:nvSpPr>
        <p:spPr>
          <a:xfrm>
            <a:off x="4422395" y="3660499"/>
            <a:ext cx="4160537" cy="2135657"/>
          </a:xfrm>
          <a:prstGeom prst="round2DiagRect">
            <a:avLst>
              <a:gd name="adj1" fmla="val 10400"/>
              <a:gd name="adj2" fmla="val 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: Top Corners One Rounded and One Snipped 28">
            <a:extLst>
              <a:ext uri="{FF2B5EF4-FFF2-40B4-BE49-F238E27FC236}">
                <a16:creationId xmlns:a16="http://schemas.microsoft.com/office/drawing/2014/main" id="{D789C5E9-EC7F-461D-8AEF-8E2F6BEE5E1D}"/>
              </a:ext>
            </a:extLst>
          </p:cNvPr>
          <p:cNvSpPr/>
          <p:nvPr/>
        </p:nvSpPr>
        <p:spPr>
          <a:xfrm>
            <a:off x="793103" y="1402671"/>
            <a:ext cx="3530870" cy="719609"/>
          </a:xfrm>
          <a:prstGeom prst="snipRoundRect">
            <a:avLst>
              <a:gd name="adj1" fmla="val 32635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: Top Corners One Rounded and One Snipped 29">
            <a:extLst>
              <a:ext uri="{FF2B5EF4-FFF2-40B4-BE49-F238E27FC236}">
                <a16:creationId xmlns:a16="http://schemas.microsoft.com/office/drawing/2014/main" id="{1130F569-626C-465A-9914-2664D7165D4A}"/>
              </a:ext>
            </a:extLst>
          </p:cNvPr>
          <p:cNvSpPr/>
          <p:nvPr/>
        </p:nvSpPr>
        <p:spPr>
          <a:xfrm>
            <a:off x="8687913" y="1402671"/>
            <a:ext cx="2787205" cy="719609"/>
          </a:xfrm>
          <a:prstGeom prst="snipRoundRect">
            <a:avLst>
              <a:gd name="adj1" fmla="val 32635"/>
              <a:gd name="adj2" fmla="val 0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: Top Corners One Rounded and One Snipped 30">
            <a:extLst>
              <a:ext uri="{FF2B5EF4-FFF2-40B4-BE49-F238E27FC236}">
                <a16:creationId xmlns:a16="http://schemas.microsoft.com/office/drawing/2014/main" id="{49D826E0-A624-44CC-8D7D-B717A19EEE13}"/>
              </a:ext>
            </a:extLst>
          </p:cNvPr>
          <p:cNvSpPr/>
          <p:nvPr/>
        </p:nvSpPr>
        <p:spPr>
          <a:xfrm flipH="1">
            <a:off x="4422395" y="1402671"/>
            <a:ext cx="4160537" cy="719609"/>
          </a:xfrm>
          <a:prstGeom prst="snipRoundRect">
            <a:avLst>
              <a:gd name="adj1" fmla="val 32635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: Top Corners One Rounded and One Snipped 31">
            <a:extLst>
              <a:ext uri="{FF2B5EF4-FFF2-40B4-BE49-F238E27FC236}">
                <a16:creationId xmlns:a16="http://schemas.microsoft.com/office/drawing/2014/main" id="{14C51B7B-3612-4B76-A940-DF2FAD4A590B}"/>
              </a:ext>
            </a:extLst>
          </p:cNvPr>
          <p:cNvSpPr/>
          <p:nvPr/>
        </p:nvSpPr>
        <p:spPr>
          <a:xfrm flipH="1">
            <a:off x="792742" y="3654301"/>
            <a:ext cx="3525853" cy="719609"/>
          </a:xfrm>
          <a:prstGeom prst="snipRoundRect">
            <a:avLst>
              <a:gd name="adj1" fmla="val 32635"/>
              <a:gd name="adj2" fmla="val 0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: Top Corners One Rounded and One Snipped 33">
            <a:extLst>
              <a:ext uri="{FF2B5EF4-FFF2-40B4-BE49-F238E27FC236}">
                <a16:creationId xmlns:a16="http://schemas.microsoft.com/office/drawing/2014/main" id="{A7109F57-19EE-43CF-A947-929652404D89}"/>
              </a:ext>
            </a:extLst>
          </p:cNvPr>
          <p:cNvSpPr/>
          <p:nvPr/>
        </p:nvSpPr>
        <p:spPr>
          <a:xfrm>
            <a:off x="4416259" y="3654301"/>
            <a:ext cx="4166849" cy="719609"/>
          </a:xfrm>
          <a:prstGeom prst="snipRoundRect">
            <a:avLst>
              <a:gd name="adj1" fmla="val 32635"/>
              <a:gd name="adj2" fmla="val 0"/>
            </a:avLst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0D5574-AFC7-2849-B778-BAC8E52D5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Five Areas of Action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FF1CB6-5BD2-4C4D-B53F-05A3BCADAC23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4349075" y="2244451"/>
            <a:ext cx="4243466" cy="1416050"/>
          </a:xfrm>
          <a:prstGeom prst="rect">
            <a:avLst/>
          </a:prstGeom>
        </p:spPr>
        <p:txBody>
          <a:bodyPr>
            <a:noAutofit/>
          </a:bodyPr>
          <a:lstStyle/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65000"/>
                    <a:lumOff val="35000"/>
                  </a:schemeClr>
                </a:solidFill>
                <a:latin typeface="+mn-lt"/>
              </a:rPr>
              <a:t>Scale the Provider with AI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65000"/>
                    <a:lumOff val="35000"/>
                  </a:schemeClr>
                </a:solidFill>
                <a:latin typeface="+mn-lt"/>
              </a:rPr>
              <a:t>Remove provider burden, reduce burnout, and improve patient delight and quality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65000"/>
                    <a:lumOff val="35000"/>
                  </a:schemeClr>
                </a:solidFill>
                <a:latin typeface="+mn-lt"/>
              </a:rPr>
              <a:t>It's not the quadruple aim, it's the "obvious aim"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F1A158-F0F7-4B4B-B333-28181AE152EC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682234" y="2293171"/>
            <a:ext cx="2330625" cy="1416050"/>
          </a:xfrm>
          <a:prstGeom prst="rect">
            <a:avLst/>
          </a:prstGeom>
        </p:spPr>
        <p:txBody>
          <a:bodyPr/>
          <a:lstStyle/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65000"/>
                    <a:lumOff val="35000"/>
                  </a:schemeClr>
                </a:solidFill>
                <a:latin typeface="+mn-lt"/>
              </a:rPr>
              <a:t>Healthcare’s biggest challenge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65000"/>
                    <a:lumOff val="35000"/>
                  </a:schemeClr>
                </a:solidFill>
                <a:latin typeface="+mn-lt"/>
              </a:rPr>
              <a:t>Luckily lots of work has been done in other industries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5104667-1A0A-9E41-A954-3EFCB38954F2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4428778" y="1582853"/>
            <a:ext cx="4154153" cy="43815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101600" indent="0" algn="ctr">
              <a:buNone/>
            </a:pPr>
            <a:r>
              <a:rPr lang="en-US" sz="2000" dirty="0">
                <a:solidFill>
                  <a:schemeClr val="bg1"/>
                </a:solidFill>
              </a:rPr>
              <a:t>Scale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9CF23107-F217-8848-B6A4-DDCD210A81BB}"/>
              </a:ext>
            </a:extLst>
          </p:cNvPr>
          <p:cNvSpPr txBox="1">
            <a:spLocks/>
          </p:cNvSpPr>
          <p:nvPr/>
        </p:nvSpPr>
        <p:spPr>
          <a:xfrm>
            <a:off x="716880" y="4487793"/>
            <a:ext cx="3382996" cy="1194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2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857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857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2">
                    <a:lumMod val="65000"/>
                    <a:lumOff val="35000"/>
                  </a:schemeClr>
                </a:solidFill>
                <a:latin typeface="+mn-lt"/>
              </a:rPr>
              <a:t>Scope and complexity growing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2">
                    <a:lumMod val="65000"/>
                    <a:lumOff val="35000"/>
                  </a:schemeClr>
                </a:solidFill>
                <a:latin typeface="+mn-lt"/>
              </a:rPr>
              <a:t>Utilize intelligent technology to navigate these waters directly with the consumer 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618878AB-B7DB-2F4F-8DAE-FEC7ECFF5E4C}"/>
              </a:ext>
            </a:extLst>
          </p:cNvPr>
          <p:cNvSpPr txBox="1">
            <a:spLocks/>
          </p:cNvSpPr>
          <p:nvPr/>
        </p:nvSpPr>
        <p:spPr>
          <a:xfrm>
            <a:off x="4349075" y="4516252"/>
            <a:ext cx="3382996" cy="114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2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857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857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2">
                    <a:lumMod val="65000"/>
                    <a:lumOff val="35000"/>
                  </a:schemeClr>
                </a:solidFill>
                <a:latin typeface="+mn-lt"/>
              </a:rPr>
              <a:t>Air traffic control view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2">
                    <a:lumMod val="65000"/>
                    <a:lumOff val="35000"/>
                  </a:schemeClr>
                </a:solidFill>
                <a:latin typeface="+mn-lt"/>
              </a:rPr>
              <a:t>Have to hold our people and technology accountable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2">
                    <a:lumMod val="65000"/>
                    <a:lumOff val="35000"/>
                  </a:schemeClr>
                </a:solidFill>
                <a:latin typeface="+mn-lt"/>
              </a:rPr>
              <a:t>If we don’t 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960AE3B9-8B9F-4EEA-AC79-30755AAC30A3}"/>
              </a:ext>
            </a:extLst>
          </p:cNvPr>
          <p:cNvSpPr txBox="1">
            <a:spLocks/>
          </p:cNvSpPr>
          <p:nvPr/>
        </p:nvSpPr>
        <p:spPr>
          <a:xfrm>
            <a:off x="782261" y="2244451"/>
            <a:ext cx="3256048" cy="1416050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65000"/>
                    <a:lumOff val="35000"/>
                  </a:schemeClr>
                </a:solidFill>
                <a:latin typeface="+mn-lt"/>
              </a:rPr>
              <a:t>Lots of reasons to engage consumers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65000"/>
                    <a:lumOff val="35000"/>
                  </a:schemeClr>
                </a:solidFill>
                <a:latin typeface="+mn-lt"/>
              </a:rPr>
              <a:t>Algorithms can determine value and dynamically score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C5953A6C-D83D-4799-90FE-0342D153DB92}"/>
              </a:ext>
            </a:extLst>
          </p:cNvPr>
          <p:cNvSpPr txBox="1">
            <a:spLocks/>
          </p:cNvSpPr>
          <p:nvPr/>
        </p:nvSpPr>
        <p:spPr>
          <a:xfrm>
            <a:off x="792743" y="1582853"/>
            <a:ext cx="3513156" cy="438150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01600" algn="ctr"/>
            <a:r>
              <a:rPr lang="en-US" sz="2000" dirty="0">
                <a:solidFill>
                  <a:schemeClr val="bg1"/>
                </a:solidFill>
              </a:rPr>
              <a:t>Prioritize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726F47D5-A42C-4225-8F07-8B71B04DB927}"/>
              </a:ext>
            </a:extLst>
          </p:cNvPr>
          <p:cNvSpPr txBox="1">
            <a:spLocks/>
          </p:cNvSpPr>
          <p:nvPr/>
        </p:nvSpPr>
        <p:spPr>
          <a:xfrm>
            <a:off x="8688273" y="1582853"/>
            <a:ext cx="2786845" cy="438150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01600" algn="ctr"/>
            <a:r>
              <a:rPr lang="en-US" sz="2000" dirty="0">
                <a:solidFill>
                  <a:schemeClr val="bg1"/>
                </a:solidFill>
              </a:rPr>
              <a:t>Influence Behavior</a:t>
            </a:r>
          </a:p>
        </p:txBody>
      </p:sp>
      <p:sp>
        <p:nvSpPr>
          <p:cNvPr id="35" name="Text Placeholder 5">
            <a:extLst>
              <a:ext uri="{FF2B5EF4-FFF2-40B4-BE49-F238E27FC236}">
                <a16:creationId xmlns:a16="http://schemas.microsoft.com/office/drawing/2014/main" id="{126D62B5-60FB-4004-B1E2-1E13466F77BE}"/>
              </a:ext>
            </a:extLst>
          </p:cNvPr>
          <p:cNvSpPr txBox="1">
            <a:spLocks/>
          </p:cNvSpPr>
          <p:nvPr/>
        </p:nvSpPr>
        <p:spPr>
          <a:xfrm>
            <a:off x="4410881" y="3837616"/>
            <a:ext cx="4172049" cy="438150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01600" algn="ctr"/>
            <a:r>
              <a:rPr lang="en-US" sz="2000" dirty="0">
                <a:solidFill>
                  <a:schemeClr val="bg1"/>
                </a:solidFill>
              </a:rPr>
              <a:t>Speed</a:t>
            </a:r>
          </a:p>
        </p:txBody>
      </p:sp>
      <p:sp>
        <p:nvSpPr>
          <p:cNvPr id="36" name="Text Placeholder 5">
            <a:extLst>
              <a:ext uri="{FF2B5EF4-FFF2-40B4-BE49-F238E27FC236}">
                <a16:creationId xmlns:a16="http://schemas.microsoft.com/office/drawing/2014/main" id="{BE7132D7-91C7-4F70-A528-64695F9C66AF}"/>
              </a:ext>
            </a:extLst>
          </p:cNvPr>
          <p:cNvSpPr txBox="1">
            <a:spLocks/>
          </p:cNvSpPr>
          <p:nvPr/>
        </p:nvSpPr>
        <p:spPr>
          <a:xfrm>
            <a:off x="792743" y="3837616"/>
            <a:ext cx="3513156" cy="438150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01600" algn="ctr"/>
            <a:r>
              <a:rPr lang="en-US" sz="2000" dirty="0">
                <a:solidFill>
                  <a:schemeClr val="bg1"/>
                </a:solidFill>
              </a:rPr>
              <a:t>Orchestrate the Complexity</a:t>
            </a:r>
          </a:p>
        </p:txBody>
      </p:sp>
    </p:spTree>
    <p:extLst>
      <p:ext uri="{BB962C8B-B14F-4D97-AF65-F5344CB8AC3E}">
        <p14:creationId xmlns:p14="http://schemas.microsoft.com/office/powerpoint/2010/main" val="2372505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5B0F373-EEDE-4480-8C0B-DB93BEC0DE0F}"/>
              </a:ext>
            </a:extLst>
          </p:cNvPr>
          <p:cNvSpPr/>
          <p:nvPr/>
        </p:nvSpPr>
        <p:spPr>
          <a:xfrm>
            <a:off x="623142" y="1573306"/>
            <a:ext cx="11118899" cy="418194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36AF8EF-4C37-4D5B-BE3B-8D1E467E1BF7}"/>
              </a:ext>
            </a:extLst>
          </p:cNvPr>
          <p:cNvSpPr txBox="1">
            <a:spLocks/>
          </p:cNvSpPr>
          <p:nvPr/>
        </p:nvSpPr>
        <p:spPr>
          <a:xfrm>
            <a:off x="1169500" y="1906439"/>
            <a:ext cx="3732018" cy="3291862"/>
          </a:xfrm>
          <a:prstGeom prst="rect">
            <a:avLst/>
          </a:prstGeom>
          <a:solidFill>
            <a:schemeClr val="tx1"/>
          </a:solidFill>
          <a:ln w="12700">
            <a:solidFill>
              <a:schemeClr val="bg1"/>
            </a:solidFill>
          </a:ln>
        </p:spPr>
        <p:txBody>
          <a:bodyPr spcFirstLastPara="1" vert="horz" wrap="square" lIns="68575" tIns="68575" rIns="68575" bIns="68575" rtlCol="0" anchor="ctr" anchorCtr="0">
            <a:noAutofit/>
          </a:bodyPr>
          <a:lstStyle>
            <a:lvl1pPr marR="0" lvl="0" algn="l" defTabSz="1828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3200"/>
              <a:buFont typeface="Arial"/>
              <a:buNone/>
              <a:defRPr sz="8200" b="1" i="0" u="none" strike="noStrike" kern="1200" cap="none">
                <a:solidFill>
                  <a:srgbClr val="44546A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3733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3733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3733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3733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3733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3733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3733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3733"/>
            </a:lvl9pPr>
          </a:lstStyle>
          <a:p>
            <a:pPr algn="ctr"/>
            <a:r>
              <a:rPr lang="en-US" sz="3000" b="0" dirty="0">
                <a:solidFill>
                  <a:schemeClr val="bg1"/>
                </a:solidFill>
              </a:rPr>
              <a:t>They are </a:t>
            </a:r>
          </a:p>
          <a:p>
            <a:pPr algn="ctr"/>
            <a:r>
              <a:rPr lang="en-US" sz="3000" b="0" dirty="0">
                <a:solidFill>
                  <a:schemeClr val="bg1"/>
                </a:solidFill>
              </a:rPr>
              <a:t>investing in (Y)our customers!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954FED57-D46E-4DDE-B3CB-14D9AA10FF96}"/>
              </a:ext>
            </a:extLst>
          </p:cNvPr>
          <p:cNvSpPr/>
          <p:nvPr/>
        </p:nvSpPr>
        <p:spPr>
          <a:xfrm>
            <a:off x="5582667" y="3837670"/>
            <a:ext cx="2559389" cy="1224614"/>
          </a:xfrm>
          <a:prstGeom prst="roundRect">
            <a:avLst>
              <a:gd name="adj" fmla="val 7466"/>
            </a:avLst>
          </a:prstGeom>
          <a:solidFill>
            <a:schemeClr val="bg1"/>
          </a:solidFill>
          <a:ln w="63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CC05A2B-8E9C-4DE5-B24A-79C877C6097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13509" y="4378252"/>
            <a:ext cx="1801464" cy="526582"/>
          </a:xfrm>
          <a:prstGeom prst="rect">
            <a:avLst/>
          </a:prstGeom>
        </p:spPr>
      </p:pic>
      <p:pic>
        <p:nvPicPr>
          <p:cNvPr id="16" name="Picture 15" descr="A picture containing clipart&#10;&#10;Description automatically generated">
            <a:extLst>
              <a:ext uri="{FF2B5EF4-FFF2-40B4-BE49-F238E27FC236}">
                <a16:creationId xmlns:a16="http://schemas.microsoft.com/office/drawing/2014/main" id="{9036A044-1F43-4957-B2F7-73C625111FF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785" y="3953903"/>
            <a:ext cx="1992915" cy="456377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3273D0F-92BD-4B2D-A9C0-4E49C9B51531}"/>
              </a:ext>
            </a:extLst>
          </p:cNvPr>
          <p:cNvSpPr/>
          <p:nvPr/>
        </p:nvSpPr>
        <p:spPr>
          <a:xfrm>
            <a:off x="5582667" y="2333058"/>
            <a:ext cx="2559389" cy="1224614"/>
          </a:xfrm>
          <a:prstGeom prst="roundRect">
            <a:avLst>
              <a:gd name="adj" fmla="val 7466"/>
            </a:avLst>
          </a:prstGeom>
          <a:solidFill>
            <a:schemeClr val="bg1"/>
          </a:solidFill>
          <a:ln w="63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093FEE4-3077-4067-9606-126178319321}"/>
              </a:ext>
            </a:extLst>
          </p:cNvPr>
          <p:cNvSpPr/>
          <p:nvPr/>
        </p:nvSpPr>
        <p:spPr>
          <a:xfrm>
            <a:off x="8629513" y="2343491"/>
            <a:ext cx="2559389" cy="1224614"/>
          </a:xfrm>
          <a:prstGeom prst="roundRect">
            <a:avLst>
              <a:gd name="adj" fmla="val 7466"/>
            </a:avLst>
          </a:prstGeom>
          <a:solidFill>
            <a:schemeClr val="bg1"/>
          </a:solidFill>
          <a:ln w="63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pic>
        <p:nvPicPr>
          <p:cNvPr id="14" name="Picture 13" descr="A close up of a sign&#10;&#10;Description automatically generated">
            <a:extLst>
              <a:ext uri="{FF2B5EF4-FFF2-40B4-BE49-F238E27FC236}">
                <a16:creationId xmlns:a16="http://schemas.microsoft.com/office/drawing/2014/main" id="{EC7A46D2-2E53-460C-BBAC-680EE71742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919" y="2985609"/>
            <a:ext cx="1566884" cy="4449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3A7CB84-C87D-4455-B884-35FFDFD23E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904" y="2575578"/>
            <a:ext cx="1992915" cy="2432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386E09-46A2-47B6-8369-1819BF67B15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03612" y="2938454"/>
            <a:ext cx="811190" cy="45172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C9FEF47-BA1C-4A7E-88FE-AC99520501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9478" y="2539347"/>
            <a:ext cx="1459459" cy="276183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0392B49-9C8E-459C-B4A7-78998FDA5124}"/>
              </a:ext>
            </a:extLst>
          </p:cNvPr>
          <p:cNvSpPr/>
          <p:nvPr/>
        </p:nvSpPr>
        <p:spPr>
          <a:xfrm>
            <a:off x="8629513" y="3837670"/>
            <a:ext cx="2559389" cy="1224614"/>
          </a:xfrm>
          <a:prstGeom prst="roundRect">
            <a:avLst>
              <a:gd name="adj" fmla="val 7466"/>
            </a:avLst>
          </a:prstGeom>
          <a:solidFill>
            <a:schemeClr val="bg1"/>
          </a:solidFill>
          <a:ln w="63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245740-7903-4AD9-B1A2-2FBE4C732FCB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7838" y="4085543"/>
            <a:ext cx="807991" cy="8805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911F5B-AB88-4EC7-B00D-1FE0C09065A7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24953" y="4105495"/>
            <a:ext cx="872726" cy="727272"/>
          </a:xfrm>
          <a:prstGeom prst="rect">
            <a:avLst/>
          </a:prstGeom>
        </p:spPr>
      </p:pic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BA675349-D230-4212-AA50-8C54AD499593}"/>
              </a:ext>
            </a:extLst>
          </p:cNvPr>
          <p:cNvSpPr/>
          <p:nvPr/>
        </p:nvSpPr>
        <p:spPr>
          <a:xfrm rot="5400000">
            <a:off x="4773132" y="3386905"/>
            <a:ext cx="626802" cy="401276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AC397180-2EEF-4394-9559-C948B4801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Competition is Coming for Your Customers/Patients</a:t>
            </a:r>
          </a:p>
        </p:txBody>
      </p:sp>
    </p:spTree>
    <p:extLst>
      <p:ext uri="{BB962C8B-B14F-4D97-AF65-F5344CB8AC3E}">
        <p14:creationId xmlns:p14="http://schemas.microsoft.com/office/powerpoint/2010/main" val="8161879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7138776F-60BD-45FE-BD5C-4D5BB99BEEAB}"/>
              </a:ext>
            </a:extLst>
          </p:cNvPr>
          <p:cNvSpPr txBox="1"/>
          <p:nvPr/>
        </p:nvSpPr>
        <p:spPr>
          <a:xfrm>
            <a:off x="1172512" y="409882"/>
            <a:ext cx="984493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chemeClr val="lt1"/>
                </a:solidFill>
              </a:rPr>
              <a:t>Using Intelligent Next Best Actions to Drive Personalized,</a:t>
            </a:r>
          </a:p>
          <a:p>
            <a:pPr algn="ctr"/>
            <a:r>
              <a:rPr lang="en-US" sz="2600" dirty="0">
                <a:solidFill>
                  <a:schemeClr val="lt1"/>
                </a:solidFill>
              </a:rPr>
              <a:t>Proactive, Multi-Channel Patient Dialogue</a:t>
            </a:r>
            <a:endParaRPr lang="en-US" sz="2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853AF8C-4DF1-4C14-8090-843A059DA95C}"/>
              </a:ext>
            </a:extLst>
          </p:cNvPr>
          <p:cNvSpPr txBox="1"/>
          <p:nvPr/>
        </p:nvSpPr>
        <p:spPr>
          <a:xfrm>
            <a:off x="2299977" y="1476016"/>
            <a:ext cx="7590001" cy="399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chemeClr val="lt1"/>
                </a:solidFill>
                <a:latin typeface="+mj-lt"/>
              </a:rPr>
              <a:t>Date: Monday, October 14, 2019 | Time: 9:40-11:25</a:t>
            </a:r>
            <a:endParaRPr lang="en-US" sz="1350" dirty="0">
              <a:latin typeface="+mj-lt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45DDC0F-FF5A-4D34-B8F4-CAF6D5ECA5EE}"/>
              </a:ext>
            </a:extLst>
          </p:cNvPr>
          <p:cNvGrpSpPr/>
          <p:nvPr/>
        </p:nvGrpSpPr>
        <p:grpSpPr>
          <a:xfrm>
            <a:off x="4033201" y="2157844"/>
            <a:ext cx="4119294" cy="2960757"/>
            <a:chOff x="8729436" y="6386575"/>
            <a:chExt cx="8251687" cy="5930931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8DA004F-B24C-4D1A-B747-17D4D5E7A5D7}"/>
                </a:ext>
              </a:extLst>
            </p:cNvPr>
            <p:cNvCxnSpPr/>
            <p:nvPr/>
          </p:nvCxnSpPr>
          <p:spPr>
            <a:xfrm>
              <a:off x="8729436" y="6386575"/>
              <a:ext cx="0" cy="5930931"/>
            </a:xfrm>
            <a:prstGeom prst="line">
              <a:avLst/>
            </a:prstGeom>
            <a:ln>
              <a:solidFill>
                <a:schemeClr val="bg1">
                  <a:alpha val="4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4560D50-3059-4CA8-9E6D-EBB0635E33F3}"/>
                </a:ext>
              </a:extLst>
            </p:cNvPr>
            <p:cNvCxnSpPr/>
            <p:nvPr/>
          </p:nvCxnSpPr>
          <p:spPr>
            <a:xfrm>
              <a:off x="16981123" y="6386575"/>
              <a:ext cx="0" cy="5930931"/>
            </a:xfrm>
            <a:prstGeom prst="line">
              <a:avLst/>
            </a:prstGeom>
            <a:ln>
              <a:solidFill>
                <a:schemeClr val="bg1">
                  <a:alpha val="4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B0A052B5-080D-4F11-99F3-A701926B04C5}"/>
              </a:ext>
            </a:extLst>
          </p:cNvPr>
          <p:cNvSpPr txBox="1"/>
          <p:nvPr/>
        </p:nvSpPr>
        <p:spPr>
          <a:xfrm>
            <a:off x="1115853" y="3974230"/>
            <a:ext cx="2522408" cy="4762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725" b="1" dirty="0">
                <a:solidFill>
                  <a:schemeClr val="lt1"/>
                </a:solidFill>
              </a:rPr>
              <a:t>PATRICK CHARMEL</a:t>
            </a:r>
            <a:endParaRPr lang="en-US" sz="1725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2184009-439E-4AB8-9B78-DE1830A59B95}"/>
              </a:ext>
            </a:extLst>
          </p:cNvPr>
          <p:cNvSpPr txBox="1"/>
          <p:nvPr/>
        </p:nvSpPr>
        <p:spPr>
          <a:xfrm>
            <a:off x="1486050" y="4323299"/>
            <a:ext cx="1782014" cy="3994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dirty="0">
                <a:solidFill>
                  <a:schemeClr val="lt1"/>
                </a:solidFill>
                <a:latin typeface="+mj-lt"/>
              </a:rPr>
              <a:t>President &amp; CEO</a:t>
            </a:r>
            <a:endParaRPr lang="en-US" sz="1350" dirty="0"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5E538F8-5605-48BC-9658-900B3EB66295}"/>
              </a:ext>
            </a:extLst>
          </p:cNvPr>
          <p:cNvSpPr txBox="1"/>
          <p:nvPr/>
        </p:nvSpPr>
        <p:spPr>
          <a:xfrm>
            <a:off x="4436776" y="3974230"/>
            <a:ext cx="3316405" cy="4762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725" b="1" dirty="0">
                <a:solidFill>
                  <a:schemeClr val="lt1"/>
                </a:solidFill>
              </a:rPr>
              <a:t>KIRSTEN ANDERSON, MD</a:t>
            </a:r>
            <a:endParaRPr lang="en-US" sz="1725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B922A2D-4350-4AA0-971F-209876960C9A}"/>
              </a:ext>
            </a:extLst>
          </p:cNvPr>
          <p:cNvSpPr txBox="1"/>
          <p:nvPr/>
        </p:nvSpPr>
        <p:spPr>
          <a:xfrm>
            <a:off x="4622470" y="4323299"/>
            <a:ext cx="294503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dirty="0">
                <a:solidFill>
                  <a:schemeClr val="lt1"/>
                </a:solidFill>
                <a:latin typeface="+mj-lt"/>
              </a:rPr>
              <a:t> Senior Director of Clinical Solutions</a:t>
            </a:r>
            <a:endParaRPr lang="en-US" sz="1350" dirty="0">
              <a:latin typeface="+mj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3EA54EF-D2E5-450F-9B24-C1B048F23B39}"/>
              </a:ext>
            </a:extLst>
          </p:cNvPr>
          <p:cNvSpPr txBox="1"/>
          <p:nvPr/>
        </p:nvSpPr>
        <p:spPr>
          <a:xfrm>
            <a:off x="8552827" y="3974230"/>
            <a:ext cx="2479303" cy="4762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725" b="1" dirty="0">
                <a:solidFill>
                  <a:schemeClr val="lt1"/>
                </a:solidFill>
              </a:rPr>
              <a:t>MICHAEL LINNERT</a:t>
            </a:r>
            <a:endParaRPr lang="en-US" sz="1725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082F8A2-1E09-4059-A6A6-3885AE0676CC}"/>
              </a:ext>
            </a:extLst>
          </p:cNvPr>
          <p:cNvSpPr txBox="1"/>
          <p:nvPr/>
        </p:nvSpPr>
        <p:spPr>
          <a:xfrm>
            <a:off x="8952729" y="4323299"/>
            <a:ext cx="1679500" cy="3994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dirty="0">
                <a:solidFill>
                  <a:schemeClr val="lt1"/>
                </a:solidFill>
                <a:latin typeface="+mj-lt"/>
              </a:rPr>
              <a:t>CEO &amp; Founder</a:t>
            </a:r>
            <a:endParaRPr lang="en-US" sz="1350" dirty="0">
              <a:latin typeface="+mj-lt"/>
            </a:endParaRP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D5E829C1-E864-40CA-8E1A-EA77363930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47204" y="4725454"/>
            <a:ext cx="1690549" cy="36648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3795792-AC95-44B8-BCBB-D35ECF1964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505" y="4725456"/>
            <a:ext cx="919101" cy="466675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9F714F46-9305-4752-A632-7490F463BD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531453" y="2090940"/>
            <a:ext cx="1691204" cy="1914570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85D3294D-D06D-4727-A69E-B010E0FDBF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946877" y="2090940"/>
            <a:ext cx="1691204" cy="1914570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C0293008-4B06-421F-A2E0-D007BF45B8F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249376" y="2090940"/>
            <a:ext cx="1691204" cy="1914570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AFC433E2-E1FE-4CF5-A158-1DB79FA8D214}"/>
              </a:ext>
            </a:extLst>
          </p:cNvPr>
          <p:cNvGrpSpPr/>
          <p:nvPr/>
        </p:nvGrpSpPr>
        <p:grpSpPr>
          <a:xfrm>
            <a:off x="5190007" y="4768315"/>
            <a:ext cx="1805682" cy="227902"/>
            <a:chOff x="6223001" y="-1217613"/>
            <a:chExt cx="2125662" cy="268288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4D97A37B-0E62-4F4E-A673-7FD5227814F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6151" y="-1208088"/>
              <a:ext cx="234950" cy="254000"/>
            </a:xfrm>
            <a:custGeom>
              <a:avLst/>
              <a:gdLst>
                <a:gd name="T0" fmla="*/ 148 w 148"/>
                <a:gd name="T1" fmla="*/ 0 h 160"/>
                <a:gd name="T2" fmla="*/ 98 w 148"/>
                <a:gd name="T3" fmla="*/ 0 h 160"/>
                <a:gd name="T4" fmla="*/ 98 w 148"/>
                <a:gd name="T5" fmla="*/ 16 h 160"/>
                <a:gd name="T6" fmla="*/ 115 w 148"/>
                <a:gd name="T7" fmla="*/ 16 h 160"/>
                <a:gd name="T8" fmla="*/ 115 w 148"/>
                <a:gd name="T9" fmla="*/ 66 h 160"/>
                <a:gd name="T10" fmla="*/ 33 w 148"/>
                <a:gd name="T11" fmla="*/ 66 h 160"/>
                <a:gd name="T12" fmla="*/ 33 w 148"/>
                <a:gd name="T13" fmla="*/ 16 h 160"/>
                <a:gd name="T14" fmla="*/ 50 w 148"/>
                <a:gd name="T15" fmla="*/ 16 h 160"/>
                <a:gd name="T16" fmla="*/ 50 w 148"/>
                <a:gd name="T17" fmla="*/ 0 h 160"/>
                <a:gd name="T18" fmla="*/ 0 w 148"/>
                <a:gd name="T19" fmla="*/ 0 h 160"/>
                <a:gd name="T20" fmla="*/ 0 w 148"/>
                <a:gd name="T21" fmla="*/ 16 h 160"/>
                <a:gd name="T22" fmla="*/ 14 w 148"/>
                <a:gd name="T23" fmla="*/ 16 h 160"/>
                <a:gd name="T24" fmla="*/ 14 w 148"/>
                <a:gd name="T25" fmla="*/ 145 h 160"/>
                <a:gd name="T26" fmla="*/ 0 w 148"/>
                <a:gd name="T27" fmla="*/ 145 h 160"/>
                <a:gd name="T28" fmla="*/ 0 w 148"/>
                <a:gd name="T29" fmla="*/ 160 h 160"/>
                <a:gd name="T30" fmla="*/ 50 w 148"/>
                <a:gd name="T31" fmla="*/ 160 h 160"/>
                <a:gd name="T32" fmla="*/ 50 w 148"/>
                <a:gd name="T33" fmla="*/ 145 h 160"/>
                <a:gd name="T34" fmla="*/ 33 w 148"/>
                <a:gd name="T35" fmla="*/ 145 h 160"/>
                <a:gd name="T36" fmla="*/ 33 w 148"/>
                <a:gd name="T37" fmla="*/ 84 h 160"/>
                <a:gd name="T38" fmla="*/ 115 w 148"/>
                <a:gd name="T39" fmla="*/ 84 h 160"/>
                <a:gd name="T40" fmla="*/ 115 w 148"/>
                <a:gd name="T41" fmla="*/ 145 h 160"/>
                <a:gd name="T42" fmla="*/ 98 w 148"/>
                <a:gd name="T43" fmla="*/ 145 h 160"/>
                <a:gd name="T44" fmla="*/ 98 w 148"/>
                <a:gd name="T45" fmla="*/ 160 h 160"/>
                <a:gd name="T46" fmla="*/ 148 w 148"/>
                <a:gd name="T47" fmla="*/ 160 h 160"/>
                <a:gd name="T48" fmla="*/ 148 w 148"/>
                <a:gd name="T49" fmla="*/ 145 h 160"/>
                <a:gd name="T50" fmla="*/ 134 w 148"/>
                <a:gd name="T51" fmla="*/ 145 h 160"/>
                <a:gd name="T52" fmla="*/ 134 w 148"/>
                <a:gd name="T53" fmla="*/ 16 h 160"/>
                <a:gd name="T54" fmla="*/ 148 w 148"/>
                <a:gd name="T55" fmla="*/ 16 h 160"/>
                <a:gd name="T56" fmla="*/ 148 w 148"/>
                <a:gd name="T57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48" h="160">
                  <a:moveTo>
                    <a:pt x="148" y="0"/>
                  </a:moveTo>
                  <a:lnTo>
                    <a:pt x="98" y="0"/>
                  </a:lnTo>
                  <a:lnTo>
                    <a:pt x="98" y="16"/>
                  </a:lnTo>
                  <a:lnTo>
                    <a:pt x="115" y="16"/>
                  </a:lnTo>
                  <a:lnTo>
                    <a:pt x="115" y="66"/>
                  </a:lnTo>
                  <a:lnTo>
                    <a:pt x="33" y="66"/>
                  </a:lnTo>
                  <a:lnTo>
                    <a:pt x="33" y="16"/>
                  </a:lnTo>
                  <a:lnTo>
                    <a:pt x="50" y="16"/>
                  </a:lnTo>
                  <a:lnTo>
                    <a:pt x="50" y="0"/>
                  </a:lnTo>
                  <a:lnTo>
                    <a:pt x="0" y="0"/>
                  </a:lnTo>
                  <a:lnTo>
                    <a:pt x="0" y="16"/>
                  </a:lnTo>
                  <a:lnTo>
                    <a:pt x="14" y="16"/>
                  </a:lnTo>
                  <a:lnTo>
                    <a:pt x="14" y="145"/>
                  </a:lnTo>
                  <a:lnTo>
                    <a:pt x="0" y="145"/>
                  </a:lnTo>
                  <a:lnTo>
                    <a:pt x="0" y="160"/>
                  </a:lnTo>
                  <a:lnTo>
                    <a:pt x="50" y="160"/>
                  </a:lnTo>
                  <a:lnTo>
                    <a:pt x="50" y="145"/>
                  </a:lnTo>
                  <a:lnTo>
                    <a:pt x="33" y="145"/>
                  </a:lnTo>
                  <a:lnTo>
                    <a:pt x="33" y="84"/>
                  </a:lnTo>
                  <a:lnTo>
                    <a:pt x="115" y="84"/>
                  </a:lnTo>
                  <a:lnTo>
                    <a:pt x="115" y="145"/>
                  </a:lnTo>
                  <a:lnTo>
                    <a:pt x="98" y="145"/>
                  </a:lnTo>
                  <a:lnTo>
                    <a:pt x="98" y="160"/>
                  </a:lnTo>
                  <a:lnTo>
                    <a:pt x="148" y="160"/>
                  </a:lnTo>
                  <a:lnTo>
                    <a:pt x="148" y="145"/>
                  </a:lnTo>
                  <a:lnTo>
                    <a:pt x="134" y="145"/>
                  </a:lnTo>
                  <a:lnTo>
                    <a:pt x="134" y="16"/>
                  </a:lnTo>
                  <a:lnTo>
                    <a:pt x="148" y="16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688EA168-EFBB-4299-8499-BD3ADF19E1BB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6151" y="-1208088"/>
              <a:ext cx="234950" cy="254000"/>
            </a:xfrm>
            <a:custGeom>
              <a:avLst/>
              <a:gdLst>
                <a:gd name="T0" fmla="*/ 148 w 148"/>
                <a:gd name="T1" fmla="*/ 0 h 160"/>
                <a:gd name="T2" fmla="*/ 98 w 148"/>
                <a:gd name="T3" fmla="*/ 0 h 160"/>
                <a:gd name="T4" fmla="*/ 98 w 148"/>
                <a:gd name="T5" fmla="*/ 16 h 160"/>
                <a:gd name="T6" fmla="*/ 115 w 148"/>
                <a:gd name="T7" fmla="*/ 16 h 160"/>
                <a:gd name="T8" fmla="*/ 115 w 148"/>
                <a:gd name="T9" fmla="*/ 66 h 160"/>
                <a:gd name="T10" fmla="*/ 33 w 148"/>
                <a:gd name="T11" fmla="*/ 66 h 160"/>
                <a:gd name="T12" fmla="*/ 33 w 148"/>
                <a:gd name="T13" fmla="*/ 16 h 160"/>
                <a:gd name="T14" fmla="*/ 50 w 148"/>
                <a:gd name="T15" fmla="*/ 16 h 160"/>
                <a:gd name="T16" fmla="*/ 50 w 148"/>
                <a:gd name="T17" fmla="*/ 0 h 160"/>
                <a:gd name="T18" fmla="*/ 0 w 148"/>
                <a:gd name="T19" fmla="*/ 0 h 160"/>
                <a:gd name="T20" fmla="*/ 0 w 148"/>
                <a:gd name="T21" fmla="*/ 16 h 160"/>
                <a:gd name="T22" fmla="*/ 14 w 148"/>
                <a:gd name="T23" fmla="*/ 16 h 160"/>
                <a:gd name="T24" fmla="*/ 14 w 148"/>
                <a:gd name="T25" fmla="*/ 145 h 160"/>
                <a:gd name="T26" fmla="*/ 0 w 148"/>
                <a:gd name="T27" fmla="*/ 145 h 160"/>
                <a:gd name="T28" fmla="*/ 0 w 148"/>
                <a:gd name="T29" fmla="*/ 160 h 160"/>
                <a:gd name="T30" fmla="*/ 50 w 148"/>
                <a:gd name="T31" fmla="*/ 160 h 160"/>
                <a:gd name="T32" fmla="*/ 50 w 148"/>
                <a:gd name="T33" fmla="*/ 145 h 160"/>
                <a:gd name="T34" fmla="*/ 33 w 148"/>
                <a:gd name="T35" fmla="*/ 145 h 160"/>
                <a:gd name="T36" fmla="*/ 33 w 148"/>
                <a:gd name="T37" fmla="*/ 84 h 160"/>
                <a:gd name="T38" fmla="*/ 115 w 148"/>
                <a:gd name="T39" fmla="*/ 84 h 160"/>
                <a:gd name="T40" fmla="*/ 115 w 148"/>
                <a:gd name="T41" fmla="*/ 145 h 160"/>
                <a:gd name="T42" fmla="*/ 98 w 148"/>
                <a:gd name="T43" fmla="*/ 145 h 160"/>
                <a:gd name="T44" fmla="*/ 98 w 148"/>
                <a:gd name="T45" fmla="*/ 160 h 160"/>
                <a:gd name="T46" fmla="*/ 148 w 148"/>
                <a:gd name="T47" fmla="*/ 160 h 160"/>
                <a:gd name="T48" fmla="*/ 148 w 148"/>
                <a:gd name="T49" fmla="*/ 145 h 160"/>
                <a:gd name="T50" fmla="*/ 134 w 148"/>
                <a:gd name="T51" fmla="*/ 145 h 160"/>
                <a:gd name="T52" fmla="*/ 134 w 148"/>
                <a:gd name="T53" fmla="*/ 16 h 160"/>
                <a:gd name="T54" fmla="*/ 148 w 148"/>
                <a:gd name="T55" fmla="*/ 16 h 160"/>
                <a:gd name="T56" fmla="*/ 148 w 148"/>
                <a:gd name="T57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48" h="160">
                  <a:moveTo>
                    <a:pt x="148" y="0"/>
                  </a:moveTo>
                  <a:lnTo>
                    <a:pt x="98" y="0"/>
                  </a:lnTo>
                  <a:lnTo>
                    <a:pt x="98" y="16"/>
                  </a:lnTo>
                  <a:lnTo>
                    <a:pt x="115" y="16"/>
                  </a:lnTo>
                  <a:lnTo>
                    <a:pt x="115" y="66"/>
                  </a:lnTo>
                  <a:lnTo>
                    <a:pt x="33" y="66"/>
                  </a:lnTo>
                  <a:lnTo>
                    <a:pt x="33" y="16"/>
                  </a:lnTo>
                  <a:lnTo>
                    <a:pt x="50" y="16"/>
                  </a:lnTo>
                  <a:lnTo>
                    <a:pt x="50" y="0"/>
                  </a:lnTo>
                  <a:lnTo>
                    <a:pt x="0" y="0"/>
                  </a:lnTo>
                  <a:lnTo>
                    <a:pt x="0" y="16"/>
                  </a:lnTo>
                  <a:lnTo>
                    <a:pt x="14" y="16"/>
                  </a:lnTo>
                  <a:lnTo>
                    <a:pt x="14" y="145"/>
                  </a:lnTo>
                  <a:lnTo>
                    <a:pt x="0" y="145"/>
                  </a:lnTo>
                  <a:lnTo>
                    <a:pt x="0" y="160"/>
                  </a:lnTo>
                  <a:lnTo>
                    <a:pt x="50" y="160"/>
                  </a:lnTo>
                  <a:lnTo>
                    <a:pt x="50" y="145"/>
                  </a:lnTo>
                  <a:lnTo>
                    <a:pt x="33" y="145"/>
                  </a:lnTo>
                  <a:lnTo>
                    <a:pt x="33" y="84"/>
                  </a:lnTo>
                  <a:lnTo>
                    <a:pt x="115" y="84"/>
                  </a:lnTo>
                  <a:lnTo>
                    <a:pt x="115" y="145"/>
                  </a:lnTo>
                  <a:lnTo>
                    <a:pt x="98" y="145"/>
                  </a:lnTo>
                  <a:lnTo>
                    <a:pt x="98" y="160"/>
                  </a:lnTo>
                  <a:lnTo>
                    <a:pt x="148" y="160"/>
                  </a:lnTo>
                  <a:lnTo>
                    <a:pt x="148" y="145"/>
                  </a:lnTo>
                  <a:lnTo>
                    <a:pt x="134" y="145"/>
                  </a:lnTo>
                  <a:lnTo>
                    <a:pt x="134" y="16"/>
                  </a:lnTo>
                  <a:lnTo>
                    <a:pt x="148" y="16"/>
                  </a:lnTo>
                  <a:lnTo>
                    <a:pt x="148" y="0"/>
                  </a:ln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EC955931-0B5A-46B7-AB4D-5025BE0A868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45388" y="-1136650"/>
              <a:ext cx="177800" cy="187325"/>
            </a:xfrm>
            <a:custGeom>
              <a:avLst/>
              <a:gdLst>
                <a:gd name="T0" fmla="*/ 21 w 123"/>
                <a:gd name="T1" fmla="*/ 53 h 128"/>
                <a:gd name="T2" fmla="*/ 34 w 123"/>
                <a:gd name="T3" fmla="*/ 27 h 128"/>
                <a:gd name="T4" fmla="*/ 61 w 123"/>
                <a:gd name="T5" fmla="*/ 17 h 128"/>
                <a:gd name="T6" fmla="*/ 89 w 123"/>
                <a:gd name="T7" fmla="*/ 26 h 128"/>
                <a:gd name="T8" fmla="*/ 100 w 123"/>
                <a:gd name="T9" fmla="*/ 53 h 128"/>
                <a:gd name="T10" fmla="*/ 23 w 123"/>
                <a:gd name="T11" fmla="*/ 53 h 128"/>
                <a:gd name="T12" fmla="*/ 62 w 123"/>
                <a:gd name="T13" fmla="*/ 0 h 128"/>
                <a:gd name="T14" fmla="*/ 17 w 123"/>
                <a:gd name="T15" fmla="*/ 17 h 128"/>
                <a:gd name="T16" fmla="*/ 0 w 123"/>
                <a:gd name="T17" fmla="*/ 63 h 128"/>
                <a:gd name="T18" fmla="*/ 17 w 123"/>
                <a:gd name="T19" fmla="*/ 110 h 128"/>
                <a:gd name="T20" fmla="*/ 61 w 123"/>
                <a:gd name="T21" fmla="*/ 128 h 128"/>
                <a:gd name="T22" fmla="*/ 96 w 123"/>
                <a:gd name="T23" fmla="*/ 118 h 128"/>
                <a:gd name="T24" fmla="*/ 120 w 123"/>
                <a:gd name="T25" fmla="*/ 89 h 128"/>
                <a:gd name="T26" fmla="*/ 100 w 123"/>
                <a:gd name="T27" fmla="*/ 89 h 128"/>
                <a:gd name="T28" fmla="*/ 86 w 123"/>
                <a:gd name="T29" fmla="*/ 104 h 128"/>
                <a:gd name="T30" fmla="*/ 64 w 123"/>
                <a:gd name="T31" fmla="*/ 111 h 128"/>
                <a:gd name="T32" fmla="*/ 34 w 123"/>
                <a:gd name="T33" fmla="*/ 99 h 128"/>
                <a:gd name="T34" fmla="*/ 21 w 123"/>
                <a:gd name="T35" fmla="*/ 71 h 128"/>
                <a:gd name="T36" fmla="*/ 123 w 123"/>
                <a:gd name="T37" fmla="*/ 71 h 128"/>
                <a:gd name="T38" fmla="*/ 123 w 123"/>
                <a:gd name="T39" fmla="*/ 68 h 128"/>
                <a:gd name="T40" fmla="*/ 106 w 123"/>
                <a:gd name="T41" fmla="*/ 18 h 128"/>
                <a:gd name="T42" fmla="*/ 62 w 123"/>
                <a:gd name="T4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3" h="128">
                  <a:moveTo>
                    <a:pt x="21" y="53"/>
                  </a:moveTo>
                  <a:cubicBezTo>
                    <a:pt x="23" y="42"/>
                    <a:pt x="27" y="33"/>
                    <a:pt x="34" y="27"/>
                  </a:cubicBezTo>
                  <a:cubicBezTo>
                    <a:pt x="40" y="22"/>
                    <a:pt x="50" y="17"/>
                    <a:pt x="61" y="17"/>
                  </a:cubicBezTo>
                  <a:cubicBezTo>
                    <a:pt x="72" y="17"/>
                    <a:pt x="82" y="20"/>
                    <a:pt x="89" y="26"/>
                  </a:cubicBezTo>
                  <a:cubicBezTo>
                    <a:pt x="95" y="32"/>
                    <a:pt x="99" y="42"/>
                    <a:pt x="100" y="53"/>
                  </a:cubicBezTo>
                  <a:cubicBezTo>
                    <a:pt x="23" y="53"/>
                    <a:pt x="23" y="53"/>
                    <a:pt x="23" y="53"/>
                  </a:cubicBezTo>
                  <a:moveTo>
                    <a:pt x="62" y="0"/>
                  </a:moveTo>
                  <a:cubicBezTo>
                    <a:pt x="43" y="0"/>
                    <a:pt x="28" y="6"/>
                    <a:pt x="17" y="17"/>
                  </a:cubicBezTo>
                  <a:cubicBezTo>
                    <a:pt x="6" y="29"/>
                    <a:pt x="0" y="44"/>
                    <a:pt x="0" y="63"/>
                  </a:cubicBezTo>
                  <a:cubicBezTo>
                    <a:pt x="0" y="83"/>
                    <a:pt x="6" y="98"/>
                    <a:pt x="17" y="110"/>
                  </a:cubicBezTo>
                  <a:cubicBezTo>
                    <a:pt x="28" y="122"/>
                    <a:pt x="43" y="128"/>
                    <a:pt x="61" y="128"/>
                  </a:cubicBezTo>
                  <a:cubicBezTo>
                    <a:pt x="74" y="128"/>
                    <a:pt x="86" y="125"/>
                    <a:pt x="96" y="118"/>
                  </a:cubicBezTo>
                  <a:cubicBezTo>
                    <a:pt x="107" y="111"/>
                    <a:pt x="115" y="101"/>
                    <a:pt x="120" y="89"/>
                  </a:cubicBezTo>
                  <a:cubicBezTo>
                    <a:pt x="100" y="89"/>
                    <a:pt x="100" y="89"/>
                    <a:pt x="100" y="89"/>
                  </a:cubicBezTo>
                  <a:cubicBezTo>
                    <a:pt x="96" y="95"/>
                    <a:pt x="92" y="101"/>
                    <a:pt x="86" y="104"/>
                  </a:cubicBezTo>
                  <a:cubicBezTo>
                    <a:pt x="79" y="108"/>
                    <a:pt x="72" y="111"/>
                    <a:pt x="64" y="111"/>
                  </a:cubicBezTo>
                  <a:cubicBezTo>
                    <a:pt x="53" y="111"/>
                    <a:pt x="42" y="106"/>
                    <a:pt x="34" y="99"/>
                  </a:cubicBezTo>
                  <a:cubicBezTo>
                    <a:pt x="27" y="91"/>
                    <a:pt x="22" y="82"/>
                    <a:pt x="21" y="71"/>
                  </a:cubicBezTo>
                  <a:cubicBezTo>
                    <a:pt x="123" y="71"/>
                    <a:pt x="123" y="71"/>
                    <a:pt x="123" y="71"/>
                  </a:cubicBezTo>
                  <a:cubicBezTo>
                    <a:pt x="123" y="68"/>
                    <a:pt x="123" y="68"/>
                    <a:pt x="123" y="68"/>
                  </a:cubicBezTo>
                  <a:cubicBezTo>
                    <a:pt x="123" y="47"/>
                    <a:pt x="117" y="31"/>
                    <a:pt x="106" y="18"/>
                  </a:cubicBezTo>
                  <a:cubicBezTo>
                    <a:pt x="95" y="6"/>
                    <a:pt x="80" y="0"/>
                    <a:pt x="62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id="{5797F6A2-B516-4956-AAA2-660DB86BEA6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47001" y="-1136650"/>
              <a:ext cx="201613" cy="187325"/>
            </a:xfrm>
            <a:custGeom>
              <a:avLst/>
              <a:gdLst>
                <a:gd name="T0" fmla="*/ 61 w 140"/>
                <a:gd name="T1" fmla="*/ 111 h 128"/>
                <a:gd name="T2" fmla="*/ 32 w 140"/>
                <a:gd name="T3" fmla="*/ 98 h 128"/>
                <a:gd name="T4" fmla="*/ 20 w 140"/>
                <a:gd name="T5" fmla="*/ 64 h 128"/>
                <a:gd name="T6" fmla="*/ 32 w 140"/>
                <a:gd name="T7" fmla="*/ 31 h 128"/>
                <a:gd name="T8" fmla="*/ 61 w 140"/>
                <a:gd name="T9" fmla="*/ 18 h 128"/>
                <a:gd name="T10" fmla="*/ 90 w 140"/>
                <a:gd name="T11" fmla="*/ 31 h 128"/>
                <a:gd name="T12" fmla="*/ 102 w 140"/>
                <a:gd name="T13" fmla="*/ 64 h 128"/>
                <a:gd name="T14" fmla="*/ 90 w 140"/>
                <a:gd name="T15" fmla="*/ 98 h 128"/>
                <a:gd name="T16" fmla="*/ 61 w 140"/>
                <a:gd name="T17" fmla="*/ 111 h 128"/>
                <a:gd name="T18" fmla="*/ 60 w 140"/>
                <a:gd name="T19" fmla="*/ 0 h 128"/>
                <a:gd name="T20" fmla="*/ 18 w 140"/>
                <a:gd name="T21" fmla="*/ 18 h 128"/>
                <a:gd name="T22" fmla="*/ 0 w 140"/>
                <a:gd name="T23" fmla="*/ 64 h 128"/>
                <a:gd name="T24" fmla="*/ 17 w 140"/>
                <a:gd name="T25" fmla="*/ 110 h 128"/>
                <a:gd name="T26" fmla="*/ 60 w 140"/>
                <a:gd name="T27" fmla="*/ 128 h 128"/>
                <a:gd name="T28" fmla="*/ 83 w 140"/>
                <a:gd name="T29" fmla="*/ 123 h 128"/>
                <a:gd name="T30" fmla="*/ 100 w 140"/>
                <a:gd name="T31" fmla="*/ 109 h 128"/>
                <a:gd name="T32" fmla="*/ 100 w 140"/>
                <a:gd name="T33" fmla="*/ 125 h 128"/>
                <a:gd name="T34" fmla="*/ 140 w 140"/>
                <a:gd name="T35" fmla="*/ 125 h 128"/>
                <a:gd name="T36" fmla="*/ 140 w 140"/>
                <a:gd name="T37" fmla="*/ 107 h 128"/>
                <a:gd name="T38" fmla="*/ 122 w 140"/>
                <a:gd name="T39" fmla="*/ 107 h 128"/>
                <a:gd name="T40" fmla="*/ 122 w 140"/>
                <a:gd name="T41" fmla="*/ 21 h 128"/>
                <a:gd name="T42" fmla="*/ 140 w 140"/>
                <a:gd name="T43" fmla="*/ 21 h 128"/>
                <a:gd name="T44" fmla="*/ 140 w 140"/>
                <a:gd name="T45" fmla="*/ 3 h 128"/>
                <a:gd name="T46" fmla="*/ 100 w 140"/>
                <a:gd name="T47" fmla="*/ 3 h 128"/>
                <a:gd name="T48" fmla="*/ 100 w 140"/>
                <a:gd name="T49" fmla="*/ 19 h 128"/>
                <a:gd name="T50" fmla="*/ 83 w 140"/>
                <a:gd name="T51" fmla="*/ 5 h 128"/>
                <a:gd name="T52" fmla="*/ 60 w 140"/>
                <a:gd name="T5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0" h="128">
                  <a:moveTo>
                    <a:pt x="61" y="111"/>
                  </a:moveTo>
                  <a:cubicBezTo>
                    <a:pt x="50" y="111"/>
                    <a:pt x="40" y="106"/>
                    <a:pt x="32" y="98"/>
                  </a:cubicBezTo>
                  <a:cubicBezTo>
                    <a:pt x="24" y="89"/>
                    <a:pt x="20" y="78"/>
                    <a:pt x="20" y="64"/>
                  </a:cubicBezTo>
                  <a:cubicBezTo>
                    <a:pt x="20" y="51"/>
                    <a:pt x="24" y="39"/>
                    <a:pt x="32" y="31"/>
                  </a:cubicBezTo>
                  <a:cubicBezTo>
                    <a:pt x="39" y="22"/>
                    <a:pt x="49" y="18"/>
                    <a:pt x="61" y="18"/>
                  </a:cubicBezTo>
                  <a:cubicBezTo>
                    <a:pt x="73" y="18"/>
                    <a:pt x="83" y="22"/>
                    <a:pt x="90" y="31"/>
                  </a:cubicBezTo>
                  <a:cubicBezTo>
                    <a:pt x="98" y="40"/>
                    <a:pt x="102" y="51"/>
                    <a:pt x="102" y="64"/>
                  </a:cubicBezTo>
                  <a:cubicBezTo>
                    <a:pt x="102" y="78"/>
                    <a:pt x="98" y="89"/>
                    <a:pt x="90" y="98"/>
                  </a:cubicBezTo>
                  <a:cubicBezTo>
                    <a:pt x="83" y="106"/>
                    <a:pt x="73" y="111"/>
                    <a:pt x="61" y="111"/>
                  </a:cubicBezTo>
                  <a:moveTo>
                    <a:pt x="60" y="0"/>
                  </a:moveTo>
                  <a:cubicBezTo>
                    <a:pt x="43" y="0"/>
                    <a:pt x="29" y="6"/>
                    <a:pt x="18" y="18"/>
                  </a:cubicBezTo>
                  <a:cubicBezTo>
                    <a:pt x="6" y="31"/>
                    <a:pt x="0" y="46"/>
                    <a:pt x="0" y="64"/>
                  </a:cubicBezTo>
                  <a:cubicBezTo>
                    <a:pt x="0" y="82"/>
                    <a:pt x="6" y="97"/>
                    <a:pt x="17" y="110"/>
                  </a:cubicBezTo>
                  <a:cubicBezTo>
                    <a:pt x="29" y="122"/>
                    <a:pt x="43" y="128"/>
                    <a:pt x="60" y="128"/>
                  </a:cubicBezTo>
                  <a:cubicBezTo>
                    <a:pt x="68" y="128"/>
                    <a:pt x="76" y="127"/>
                    <a:pt x="83" y="123"/>
                  </a:cubicBezTo>
                  <a:cubicBezTo>
                    <a:pt x="90" y="120"/>
                    <a:pt x="96" y="115"/>
                    <a:pt x="100" y="109"/>
                  </a:cubicBezTo>
                  <a:cubicBezTo>
                    <a:pt x="100" y="125"/>
                    <a:pt x="100" y="125"/>
                    <a:pt x="100" y="125"/>
                  </a:cubicBezTo>
                  <a:cubicBezTo>
                    <a:pt x="140" y="125"/>
                    <a:pt x="140" y="125"/>
                    <a:pt x="140" y="125"/>
                  </a:cubicBezTo>
                  <a:cubicBezTo>
                    <a:pt x="140" y="107"/>
                    <a:pt x="140" y="107"/>
                    <a:pt x="140" y="107"/>
                  </a:cubicBezTo>
                  <a:cubicBezTo>
                    <a:pt x="122" y="107"/>
                    <a:pt x="122" y="107"/>
                    <a:pt x="122" y="107"/>
                  </a:cubicBezTo>
                  <a:cubicBezTo>
                    <a:pt x="122" y="21"/>
                    <a:pt x="122" y="21"/>
                    <a:pt x="122" y="21"/>
                  </a:cubicBezTo>
                  <a:cubicBezTo>
                    <a:pt x="140" y="21"/>
                    <a:pt x="140" y="21"/>
                    <a:pt x="140" y="21"/>
                  </a:cubicBezTo>
                  <a:cubicBezTo>
                    <a:pt x="140" y="3"/>
                    <a:pt x="140" y="3"/>
                    <a:pt x="140" y="3"/>
                  </a:cubicBezTo>
                  <a:cubicBezTo>
                    <a:pt x="100" y="3"/>
                    <a:pt x="100" y="3"/>
                    <a:pt x="100" y="3"/>
                  </a:cubicBezTo>
                  <a:cubicBezTo>
                    <a:pt x="100" y="19"/>
                    <a:pt x="100" y="19"/>
                    <a:pt x="100" y="19"/>
                  </a:cubicBezTo>
                  <a:cubicBezTo>
                    <a:pt x="95" y="13"/>
                    <a:pt x="89" y="8"/>
                    <a:pt x="83" y="5"/>
                  </a:cubicBezTo>
                  <a:cubicBezTo>
                    <a:pt x="76" y="1"/>
                    <a:pt x="68" y="0"/>
                    <a:pt x="6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9">
              <a:extLst>
                <a:ext uri="{FF2B5EF4-FFF2-40B4-BE49-F238E27FC236}">
                  <a16:creationId xmlns:a16="http://schemas.microsoft.com/office/drawing/2014/main" id="{B75D8B8C-0BFE-4431-B1B5-DB1D6E4202BF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4963" y="-1212850"/>
              <a:ext cx="85725" cy="261938"/>
            </a:xfrm>
            <a:custGeom>
              <a:avLst/>
              <a:gdLst>
                <a:gd name="T0" fmla="*/ 40 w 59"/>
                <a:gd name="T1" fmla="*/ 0 h 180"/>
                <a:gd name="T2" fmla="*/ 0 w 59"/>
                <a:gd name="T3" fmla="*/ 0 h 180"/>
                <a:gd name="T4" fmla="*/ 0 w 59"/>
                <a:gd name="T5" fmla="*/ 17 h 180"/>
                <a:gd name="T6" fmla="*/ 19 w 59"/>
                <a:gd name="T7" fmla="*/ 17 h 180"/>
                <a:gd name="T8" fmla="*/ 19 w 59"/>
                <a:gd name="T9" fmla="*/ 153 h 180"/>
                <a:gd name="T10" fmla="*/ 47 w 59"/>
                <a:gd name="T11" fmla="*/ 180 h 180"/>
                <a:gd name="T12" fmla="*/ 59 w 59"/>
                <a:gd name="T13" fmla="*/ 178 h 180"/>
                <a:gd name="T14" fmla="*/ 59 w 59"/>
                <a:gd name="T15" fmla="*/ 162 h 180"/>
                <a:gd name="T16" fmla="*/ 55 w 59"/>
                <a:gd name="T17" fmla="*/ 162 h 180"/>
                <a:gd name="T18" fmla="*/ 40 w 59"/>
                <a:gd name="T19" fmla="*/ 149 h 180"/>
                <a:gd name="T20" fmla="*/ 40 w 59"/>
                <a:gd name="T21" fmla="*/ 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180">
                  <a:moveTo>
                    <a:pt x="4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76"/>
                    <a:pt x="36" y="180"/>
                    <a:pt x="47" y="180"/>
                  </a:cubicBezTo>
                  <a:cubicBezTo>
                    <a:pt x="54" y="180"/>
                    <a:pt x="59" y="178"/>
                    <a:pt x="59" y="178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59" y="162"/>
                    <a:pt x="57" y="162"/>
                    <a:pt x="55" y="162"/>
                  </a:cubicBezTo>
                  <a:cubicBezTo>
                    <a:pt x="49" y="162"/>
                    <a:pt x="41" y="160"/>
                    <a:pt x="40" y="149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BCE09031-EC02-4588-B357-43E9BEEC056B}"/>
                </a:ext>
              </a:extLst>
            </p:cNvPr>
            <p:cNvSpPr>
              <a:spLocks/>
            </p:cNvSpPr>
            <p:nvPr/>
          </p:nvSpPr>
          <p:spPr bwMode="auto">
            <a:xfrm>
              <a:off x="8035926" y="-1176338"/>
              <a:ext cx="96838" cy="223838"/>
            </a:xfrm>
            <a:custGeom>
              <a:avLst/>
              <a:gdLst>
                <a:gd name="T0" fmla="*/ 40 w 68"/>
                <a:gd name="T1" fmla="*/ 0 h 154"/>
                <a:gd name="T2" fmla="*/ 21 w 68"/>
                <a:gd name="T3" fmla="*/ 0 h 154"/>
                <a:gd name="T4" fmla="*/ 21 w 68"/>
                <a:gd name="T5" fmla="*/ 29 h 154"/>
                <a:gd name="T6" fmla="*/ 0 w 68"/>
                <a:gd name="T7" fmla="*/ 29 h 154"/>
                <a:gd name="T8" fmla="*/ 0 w 68"/>
                <a:gd name="T9" fmla="*/ 46 h 154"/>
                <a:gd name="T10" fmla="*/ 21 w 68"/>
                <a:gd name="T11" fmla="*/ 46 h 154"/>
                <a:gd name="T12" fmla="*/ 21 w 68"/>
                <a:gd name="T13" fmla="*/ 123 h 154"/>
                <a:gd name="T14" fmla="*/ 45 w 68"/>
                <a:gd name="T15" fmla="*/ 154 h 154"/>
                <a:gd name="T16" fmla="*/ 55 w 68"/>
                <a:gd name="T17" fmla="*/ 154 h 154"/>
                <a:gd name="T18" fmla="*/ 68 w 68"/>
                <a:gd name="T19" fmla="*/ 153 h 154"/>
                <a:gd name="T20" fmla="*/ 68 w 68"/>
                <a:gd name="T21" fmla="*/ 135 h 154"/>
                <a:gd name="T22" fmla="*/ 53 w 68"/>
                <a:gd name="T23" fmla="*/ 137 h 154"/>
                <a:gd name="T24" fmla="*/ 43 w 68"/>
                <a:gd name="T25" fmla="*/ 134 h 154"/>
                <a:gd name="T26" fmla="*/ 40 w 68"/>
                <a:gd name="T27" fmla="*/ 118 h 154"/>
                <a:gd name="T28" fmla="*/ 40 w 68"/>
                <a:gd name="T29" fmla="*/ 114 h 154"/>
                <a:gd name="T30" fmla="*/ 40 w 68"/>
                <a:gd name="T31" fmla="*/ 46 h 154"/>
                <a:gd name="T32" fmla="*/ 66 w 68"/>
                <a:gd name="T33" fmla="*/ 46 h 154"/>
                <a:gd name="T34" fmla="*/ 66 w 68"/>
                <a:gd name="T35" fmla="*/ 29 h 154"/>
                <a:gd name="T36" fmla="*/ 40 w 68"/>
                <a:gd name="T37" fmla="*/ 29 h 154"/>
                <a:gd name="T38" fmla="*/ 40 w 68"/>
                <a:gd name="T39" fmla="*/ 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8" h="154">
                  <a:moveTo>
                    <a:pt x="40" y="0"/>
                  </a:moveTo>
                  <a:cubicBezTo>
                    <a:pt x="21" y="0"/>
                    <a:pt x="21" y="0"/>
                    <a:pt x="21" y="0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123"/>
                    <a:pt x="21" y="123"/>
                    <a:pt x="21" y="123"/>
                  </a:cubicBezTo>
                  <a:cubicBezTo>
                    <a:pt x="20" y="149"/>
                    <a:pt x="36" y="154"/>
                    <a:pt x="45" y="154"/>
                  </a:cubicBezTo>
                  <a:cubicBezTo>
                    <a:pt x="49" y="154"/>
                    <a:pt x="52" y="154"/>
                    <a:pt x="55" y="154"/>
                  </a:cubicBezTo>
                  <a:cubicBezTo>
                    <a:pt x="57" y="154"/>
                    <a:pt x="65" y="154"/>
                    <a:pt x="68" y="153"/>
                  </a:cubicBezTo>
                  <a:cubicBezTo>
                    <a:pt x="68" y="135"/>
                    <a:pt x="68" y="135"/>
                    <a:pt x="68" y="135"/>
                  </a:cubicBezTo>
                  <a:cubicBezTo>
                    <a:pt x="68" y="135"/>
                    <a:pt x="54" y="137"/>
                    <a:pt x="53" y="137"/>
                  </a:cubicBezTo>
                  <a:cubicBezTo>
                    <a:pt x="48" y="137"/>
                    <a:pt x="44" y="136"/>
                    <a:pt x="43" y="134"/>
                  </a:cubicBezTo>
                  <a:cubicBezTo>
                    <a:pt x="41" y="132"/>
                    <a:pt x="40" y="127"/>
                    <a:pt x="40" y="118"/>
                  </a:cubicBezTo>
                  <a:cubicBezTo>
                    <a:pt x="40" y="114"/>
                    <a:pt x="40" y="114"/>
                    <a:pt x="40" y="114"/>
                  </a:cubicBezTo>
                  <a:cubicBezTo>
                    <a:pt x="40" y="46"/>
                    <a:pt x="40" y="46"/>
                    <a:pt x="40" y="46"/>
                  </a:cubicBezTo>
                  <a:cubicBezTo>
                    <a:pt x="66" y="46"/>
                    <a:pt x="66" y="46"/>
                    <a:pt x="66" y="46"/>
                  </a:cubicBezTo>
                  <a:cubicBezTo>
                    <a:pt x="66" y="29"/>
                    <a:pt x="66" y="29"/>
                    <a:pt x="66" y="2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DE6A2B1B-01E4-4D07-8BEB-7AF116B399E9}"/>
                </a:ext>
              </a:extLst>
            </p:cNvPr>
            <p:cNvSpPr>
              <a:spLocks/>
            </p:cNvSpPr>
            <p:nvPr/>
          </p:nvSpPr>
          <p:spPr bwMode="auto">
            <a:xfrm>
              <a:off x="8145463" y="-1212850"/>
              <a:ext cx="203200" cy="258763"/>
            </a:xfrm>
            <a:custGeom>
              <a:avLst/>
              <a:gdLst>
                <a:gd name="T0" fmla="*/ 39 w 141"/>
                <a:gd name="T1" fmla="*/ 0 h 178"/>
                <a:gd name="T2" fmla="*/ 0 w 141"/>
                <a:gd name="T3" fmla="*/ 0 h 178"/>
                <a:gd name="T4" fmla="*/ 0 w 141"/>
                <a:gd name="T5" fmla="*/ 17 h 178"/>
                <a:gd name="T6" fmla="*/ 18 w 141"/>
                <a:gd name="T7" fmla="*/ 17 h 178"/>
                <a:gd name="T8" fmla="*/ 18 w 141"/>
                <a:gd name="T9" fmla="*/ 162 h 178"/>
                <a:gd name="T10" fmla="*/ 0 w 141"/>
                <a:gd name="T11" fmla="*/ 162 h 178"/>
                <a:gd name="T12" fmla="*/ 0 w 141"/>
                <a:gd name="T13" fmla="*/ 178 h 178"/>
                <a:gd name="T14" fmla="*/ 56 w 141"/>
                <a:gd name="T15" fmla="*/ 178 h 178"/>
                <a:gd name="T16" fmla="*/ 56 w 141"/>
                <a:gd name="T17" fmla="*/ 162 h 178"/>
                <a:gd name="T18" fmla="*/ 36 w 141"/>
                <a:gd name="T19" fmla="*/ 162 h 178"/>
                <a:gd name="T20" fmla="*/ 36 w 141"/>
                <a:gd name="T21" fmla="*/ 94 h 178"/>
                <a:gd name="T22" fmla="*/ 73 w 141"/>
                <a:gd name="T23" fmla="*/ 69 h 178"/>
                <a:gd name="T24" fmla="*/ 76 w 141"/>
                <a:gd name="T25" fmla="*/ 69 h 178"/>
                <a:gd name="T26" fmla="*/ 95 w 141"/>
                <a:gd name="T27" fmla="*/ 77 h 178"/>
                <a:gd name="T28" fmla="*/ 107 w 141"/>
                <a:gd name="T29" fmla="*/ 111 h 178"/>
                <a:gd name="T30" fmla="*/ 107 w 141"/>
                <a:gd name="T31" fmla="*/ 162 h 178"/>
                <a:gd name="T32" fmla="*/ 86 w 141"/>
                <a:gd name="T33" fmla="*/ 162 h 178"/>
                <a:gd name="T34" fmla="*/ 86 w 141"/>
                <a:gd name="T35" fmla="*/ 178 h 178"/>
                <a:gd name="T36" fmla="*/ 141 w 141"/>
                <a:gd name="T37" fmla="*/ 178 h 178"/>
                <a:gd name="T38" fmla="*/ 141 w 141"/>
                <a:gd name="T39" fmla="*/ 162 h 178"/>
                <a:gd name="T40" fmla="*/ 126 w 141"/>
                <a:gd name="T41" fmla="*/ 162 h 178"/>
                <a:gd name="T42" fmla="*/ 126 w 141"/>
                <a:gd name="T43" fmla="*/ 110 h 178"/>
                <a:gd name="T44" fmla="*/ 114 w 141"/>
                <a:gd name="T45" fmla="*/ 68 h 178"/>
                <a:gd name="T46" fmla="*/ 79 w 141"/>
                <a:gd name="T47" fmla="*/ 51 h 178"/>
                <a:gd name="T48" fmla="*/ 57 w 141"/>
                <a:gd name="T49" fmla="*/ 54 h 178"/>
                <a:gd name="T50" fmla="*/ 39 w 141"/>
                <a:gd name="T51" fmla="*/ 67 h 178"/>
                <a:gd name="T52" fmla="*/ 39 w 141"/>
                <a:gd name="T53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1" h="178">
                  <a:moveTo>
                    <a:pt x="39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62"/>
                    <a:pt x="18" y="162"/>
                    <a:pt x="18" y="162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6" y="178"/>
                    <a:pt x="56" y="178"/>
                    <a:pt x="56" y="178"/>
                  </a:cubicBezTo>
                  <a:cubicBezTo>
                    <a:pt x="56" y="162"/>
                    <a:pt x="56" y="162"/>
                    <a:pt x="56" y="162"/>
                  </a:cubicBezTo>
                  <a:cubicBezTo>
                    <a:pt x="36" y="162"/>
                    <a:pt x="36" y="162"/>
                    <a:pt x="36" y="162"/>
                  </a:cubicBezTo>
                  <a:cubicBezTo>
                    <a:pt x="36" y="94"/>
                    <a:pt x="36" y="94"/>
                    <a:pt x="36" y="94"/>
                  </a:cubicBezTo>
                  <a:cubicBezTo>
                    <a:pt x="40" y="80"/>
                    <a:pt x="57" y="69"/>
                    <a:pt x="73" y="69"/>
                  </a:cubicBezTo>
                  <a:cubicBezTo>
                    <a:pt x="74" y="69"/>
                    <a:pt x="75" y="69"/>
                    <a:pt x="76" y="69"/>
                  </a:cubicBezTo>
                  <a:cubicBezTo>
                    <a:pt x="82" y="69"/>
                    <a:pt x="91" y="72"/>
                    <a:pt x="95" y="77"/>
                  </a:cubicBezTo>
                  <a:cubicBezTo>
                    <a:pt x="98" y="80"/>
                    <a:pt x="106" y="85"/>
                    <a:pt x="107" y="111"/>
                  </a:cubicBezTo>
                  <a:cubicBezTo>
                    <a:pt x="107" y="162"/>
                    <a:pt x="107" y="162"/>
                    <a:pt x="107" y="162"/>
                  </a:cubicBezTo>
                  <a:cubicBezTo>
                    <a:pt x="86" y="162"/>
                    <a:pt x="86" y="162"/>
                    <a:pt x="86" y="162"/>
                  </a:cubicBezTo>
                  <a:cubicBezTo>
                    <a:pt x="86" y="178"/>
                    <a:pt x="86" y="178"/>
                    <a:pt x="86" y="178"/>
                  </a:cubicBezTo>
                  <a:cubicBezTo>
                    <a:pt x="141" y="178"/>
                    <a:pt x="141" y="178"/>
                    <a:pt x="141" y="178"/>
                  </a:cubicBezTo>
                  <a:cubicBezTo>
                    <a:pt x="141" y="162"/>
                    <a:pt x="141" y="162"/>
                    <a:pt x="141" y="162"/>
                  </a:cubicBezTo>
                  <a:cubicBezTo>
                    <a:pt x="126" y="162"/>
                    <a:pt x="126" y="162"/>
                    <a:pt x="126" y="162"/>
                  </a:cubicBezTo>
                  <a:cubicBezTo>
                    <a:pt x="126" y="110"/>
                    <a:pt x="126" y="110"/>
                    <a:pt x="126" y="110"/>
                  </a:cubicBezTo>
                  <a:cubicBezTo>
                    <a:pt x="126" y="110"/>
                    <a:pt x="128" y="83"/>
                    <a:pt x="114" y="68"/>
                  </a:cubicBezTo>
                  <a:cubicBezTo>
                    <a:pt x="104" y="57"/>
                    <a:pt x="86" y="51"/>
                    <a:pt x="79" y="51"/>
                  </a:cubicBezTo>
                  <a:cubicBezTo>
                    <a:pt x="72" y="51"/>
                    <a:pt x="64" y="51"/>
                    <a:pt x="57" y="54"/>
                  </a:cubicBezTo>
                  <a:cubicBezTo>
                    <a:pt x="51" y="58"/>
                    <a:pt x="45" y="60"/>
                    <a:pt x="39" y="67"/>
                  </a:cubicBezTo>
                  <a:cubicBezTo>
                    <a:pt x="39" y="0"/>
                    <a:pt x="39" y="0"/>
                    <a:pt x="39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2AA919D8-0FFA-4FA4-863F-58FC787B9E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5426" y="-1214438"/>
              <a:ext cx="249238" cy="265113"/>
            </a:xfrm>
            <a:custGeom>
              <a:avLst/>
              <a:gdLst>
                <a:gd name="T0" fmla="*/ 89 w 174"/>
                <a:gd name="T1" fmla="*/ 0 h 182"/>
                <a:gd name="T2" fmla="*/ 23 w 174"/>
                <a:gd name="T3" fmla="*/ 23 h 182"/>
                <a:gd name="T4" fmla="*/ 0 w 174"/>
                <a:gd name="T5" fmla="*/ 91 h 182"/>
                <a:gd name="T6" fmla="*/ 13 w 174"/>
                <a:gd name="T7" fmla="*/ 145 h 182"/>
                <a:gd name="T8" fmla="*/ 44 w 174"/>
                <a:gd name="T9" fmla="*/ 174 h 182"/>
                <a:gd name="T10" fmla="*/ 91 w 174"/>
                <a:gd name="T11" fmla="*/ 182 h 182"/>
                <a:gd name="T12" fmla="*/ 131 w 174"/>
                <a:gd name="T13" fmla="*/ 176 h 182"/>
                <a:gd name="T14" fmla="*/ 156 w 174"/>
                <a:gd name="T15" fmla="*/ 155 h 182"/>
                <a:gd name="T16" fmla="*/ 174 w 174"/>
                <a:gd name="T17" fmla="*/ 112 h 182"/>
                <a:gd name="T18" fmla="*/ 123 w 174"/>
                <a:gd name="T19" fmla="*/ 111 h 182"/>
                <a:gd name="T20" fmla="*/ 112 w 174"/>
                <a:gd name="T21" fmla="*/ 133 h 182"/>
                <a:gd name="T22" fmla="*/ 88 w 174"/>
                <a:gd name="T23" fmla="*/ 141 h 182"/>
                <a:gd name="T24" fmla="*/ 63 w 174"/>
                <a:gd name="T25" fmla="*/ 131 h 182"/>
                <a:gd name="T26" fmla="*/ 54 w 174"/>
                <a:gd name="T27" fmla="*/ 90 h 182"/>
                <a:gd name="T28" fmla="*/ 62 w 174"/>
                <a:gd name="T29" fmla="*/ 55 h 182"/>
                <a:gd name="T30" fmla="*/ 90 w 174"/>
                <a:gd name="T31" fmla="*/ 41 h 182"/>
                <a:gd name="T32" fmla="*/ 105 w 174"/>
                <a:gd name="T33" fmla="*/ 44 h 182"/>
                <a:gd name="T34" fmla="*/ 116 w 174"/>
                <a:gd name="T35" fmla="*/ 54 h 182"/>
                <a:gd name="T36" fmla="*/ 122 w 174"/>
                <a:gd name="T37" fmla="*/ 65 h 182"/>
                <a:gd name="T38" fmla="*/ 174 w 174"/>
                <a:gd name="T39" fmla="*/ 66 h 182"/>
                <a:gd name="T40" fmla="*/ 141 w 174"/>
                <a:gd name="T41" fmla="*/ 13 h 182"/>
                <a:gd name="T42" fmla="*/ 89 w 174"/>
                <a:gd name="T43" fmla="*/ 0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4" h="182">
                  <a:moveTo>
                    <a:pt x="89" y="0"/>
                  </a:moveTo>
                  <a:cubicBezTo>
                    <a:pt x="60" y="0"/>
                    <a:pt x="38" y="8"/>
                    <a:pt x="23" y="23"/>
                  </a:cubicBezTo>
                  <a:cubicBezTo>
                    <a:pt x="7" y="39"/>
                    <a:pt x="0" y="61"/>
                    <a:pt x="0" y="91"/>
                  </a:cubicBezTo>
                  <a:cubicBezTo>
                    <a:pt x="0" y="113"/>
                    <a:pt x="4" y="131"/>
                    <a:pt x="13" y="145"/>
                  </a:cubicBezTo>
                  <a:cubicBezTo>
                    <a:pt x="22" y="159"/>
                    <a:pt x="32" y="169"/>
                    <a:pt x="44" y="174"/>
                  </a:cubicBezTo>
                  <a:cubicBezTo>
                    <a:pt x="57" y="180"/>
                    <a:pt x="72" y="182"/>
                    <a:pt x="91" y="182"/>
                  </a:cubicBezTo>
                  <a:cubicBezTo>
                    <a:pt x="107" y="182"/>
                    <a:pt x="120" y="180"/>
                    <a:pt x="131" y="176"/>
                  </a:cubicBezTo>
                  <a:cubicBezTo>
                    <a:pt x="141" y="171"/>
                    <a:pt x="149" y="164"/>
                    <a:pt x="156" y="155"/>
                  </a:cubicBezTo>
                  <a:cubicBezTo>
                    <a:pt x="163" y="146"/>
                    <a:pt x="174" y="128"/>
                    <a:pt x="174" y="112"/>
                  </a:cubicBezTo>
                  <a:cubicBezTo>
                    <a:pt x="123" y="111"/>
                    <a:pt x="123" y="111"/>
                    <a:pt x="123" y="111"/>
                  </a:cubicBezTo>
                  <a:cubicBezTo>
                    <a:pt x="120" y="122"/>
                    <a:pt x="117" y="127"/>
                    <a:pt x="112" y="133"/>
                  </a:cubicBezTo>
                  <a:cubicBezTo>
                    <a:pt x="107" y="139"/>
                    <a:pt x="99" y="141"/>
                    <a:pt x="88" y="141"/>
                  </a:cubicBezTo>
                  <a:cubicBezTo>
                    <a:pt x="78" y="141"/>
                    <a:pt x="69" y="138"/>
                    <a:pt x="63" y="131"/>
                  </a:cubicBezTo>
                  <a:cubicBezTo>
                    <a:pt x="57" y="123"/>
                    <a:pt x="54" y="110"/>
                    <a:pt x="54" y="90"/>
                  </a:cubicBezTo>
                  <a:cubicBezTo>
                    <a:pt x="54" y="74"/>
                    <a:pt x="57" y="63"/>
                    <a:pt x="62" y="55"/>
                  </a:cubicBezTo>
                  <a:cubicBezTo>
                    <a:pt x="68" y="46"/>
                    <a:pt x="78" y="41"/>
                    <a:pt x="90" y="41"/>
                  </a:cubicBezTo>
                  <a:cubicBezTo>
                    <a:pt x="96" y="41"/>
                    <a:pt x="101" y="42"/>
                    <a:pt x="105" y="44"/>
                  </a:cubicBezTo>
                  <a:cubicBezTo>
                    <a:pt x="109" y="46"/>
                    <a:pt x="113" y="49"/>
                    <a:pt x="116" y="54"/>
                  </a:cubicBezTo>
                  <a:cubicBezTo>
                    <a:pt x="118" y="56"/>
                    <a:pt x="120" y="60"/>
                    <a:pt x="122" y="65"/>
                  </a:cubicBezTo>
                  <a:cubicBezTo>
                    <a:pt x="174" y="66"/>
                    <a:pt x="174" y="66"/>
                    <a:pt x="174" y="66"/>
                  </a:cubicBezTo>
                  <a:cubicBezTo>
                    <a:pt x="169" y="38"/>
                    <a:pt x="154" y="22"/>
                    <a:pt x="141" y="13"/>
                  </a:cubicBezTo>
                  <a:cubicBezTo>
                    <a:pt x="129" y="4"/>
                    <a:pt x="111" y="0"/>
                    <a:pt x="89" y="0"/>
                  </a:cubicBezTo>
                </a:path>
              </a:pathLst>
            </a:custGeom>
            <a:solidFill>
              <a:srgbClr val="D81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3">
              <a:extLst>
                <a:ext uri="{FF2B5EF4-FFF2-40B4-BE49-F238E27FC236}">
                  <a16:creationId xmlns:a16="http://schemas.microsoft.com/office/drawing/2014/main" id="{A675EADE-33BE-4EBB-B01E-5C6B1CAC9BB0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0376" y="-1209675"/>
              <a:ext cx="247650" cy="255588"/>
            </a:xfrm>
            <a:custGeom>
              <a:avLst/>
              <a:gdLst>
                <a:gd name="T0" fmla="*/ 156 w 156"/>
                <a:gd name="T1" fmla="*/ 0 h 161"/>
                <a:gd name="T2" fmla="*/ 106 w 156"/>
                <a:gd name="T3" fmla="*/ 0 h 161"/>
                <a:gd name="T4" fmla="*/ 78 w 156"/>
                <a:gd name="T5" fmla="*/ 103 h 161"/>
                <a:gd name="T6" fmla="*/ 52 w 156"/>
                <a:gd name="T7" fmla="*/ 0 h 161"/>
                <a:gd name="T8" fmla="*/ 0 w 156"/>
                <a:gd name="T9" fmla="*/ 0 h 161"/>
                <a:gd name="T10" fmla="*/ 51 w 156"/>
                <a:gd name="T11" fmla="*/ 161 h 161"/>
                <a:gd name="T12" fmla="*/ 104 w 156"/>
                <a:gd name="T13" fmla="*/ 161 h 161"/>
                <a:gd name="T14" fmla="*/ 156 w 156"/>
                <a:gd name="T15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6" h="161">
                  <a:moveTo>
                    <a:pt x="156" y="0"/>
                  </a:moveTo>
                  <a:lnTo>
                    <a:pt x="106" y="0"/>
                  </a:lnTo>
                  <a:lnTo>
                    <a:pt x="78" y="103"/>
                  </a:lnTo>
                  <a:lnTo>
                    <a:pt x="52" y="0"/>
                  </a:lnTo>
                  <a:lnTo>
                    <a:pt x="0" y="0"/>
                  </a:lnTo>
                  <a:lnTo>
                    <a:pt x="51" y="161"/>
                  </a:lnTo>
                  <a:lnTo>
                    <a:pt x="104" y="161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D81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4">
              <a:extLst>
                <a:ext uri="{FF2B5EF4-FFF2-40B4-BE49-F238E27FC236}">
                  <a16:creationId xmlns:a16="http://schemas.microsoft.com/office/drawing/2014/main" id="{79CA6AF0-6A1F-45E9-B342-3D4AFA823D6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0376" y="-1209675"/>
              <a:ext cx="247650" cy="255588"/>
            </a:xfrm>
            <a:custGeom>
              <a:avLst/>
              <a:gdLst>
                <a:gd name="T0" fmla="*/ 156 w 156"/>
                <a:gd name="T1" fmla="*/ 0 h 161"/>
                <a:gd name="T2" fmla="*/ 106 w 156"/>
                <a:gd name="T3" fmla="*/ 0 h 161"/>
                <a:gd name="T4" fmla="*/ 78 w 156"/>
                <a:gd name="T5" fmla="*/ 103 h 161"/>
                <a:gd name="T6" fmla="*/ 52 w 156"/>
                <a:gd name="T7" fmla="*/ 0 h 161"/>
                <a:gd name="T8" fmla="*/ 0 w 156"/>
                <a:gd name="T9" fmla="*/ 0 h 161"/>
                <a:gd name="T10" fmla="*/ 51 w 156"/>
                <a:gd name="T11" fmla="*/ 161 h 161"/>
                <a:gd name="T12" fmla="*/ 104 w 156"/>
                <a:gd name="T13" fmla="*/ 161 h 161"/>
                <a:gd name="T14" fmla="*/ 156 w 156"/>
                <a:gd name="T15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6" h="161">
                  <a:moveTo>
                    <a:pt x="156" y="0"/>
                  </a:moveTo>
                  <a:lnTo>
                    <a:pt x="106" y="0"/>
                  </a:lnTo>
                  <a:lnTo>
                    <a:pt x="78" y="103"/>
                  </a:lnTo>
                  <a:lnTo>
                    <a:pt x="52" y="0"/>
                  </a:lnTo>
                  <a:lnTo>
                    <a:pt x="0" y="0"/>
                  </a:lnTo>
                  <a:lnTo>
                    <a:pt x="51" y="161"/>
                  </a:lnTo>
                  <a:lnTo>
                    <a:pt x="104" y="161"/>
                  </a:lnTo>
                  <a:lnTo>
                    <a:pt x="15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5">
              <a:extLst>
                <a:ext uri="{FF2B5EF4-FFF2-40B4-BE49-F238E27FC236}">
                  <a16:creationId xmlns:a16="http://schemas.microsoft.com/office/drawing/2014/main" id="{83779A96-2BCA-4874-82A5-FE1DE8A723D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913" y="-1214438"/>
              <a:ext cx="227013" cy="265113"/>
            </a:xfrm>
            <a:custGeom>
              <a:avLst/>
              <a:gdLst>
                <a:gd name="T0" fmla="*/ 79 w 158"/>
                <a:gd name="T1" fmla="*/ 0 h 182"/>
                <a:gd name="T2" fmla="*/ 35 w 158"/>
                <a:gd name="T3" fmla="*/ 7 h 182"/>
                <a:gd name="T4" fmla="*/ 10 w 158"/>
                <a:gd name="T5" fmla="*/ 25 h 182"/>
                <a:gd name="T6" fmla="*/ 2 w 158"/>
                <a:gd name="T7" fmla="*/ 51 h 182"/>
                <a:gd name="T8" fmla="*/ 16 w 158"/>
                <a:gd name="T9" fmla="*/ 88 h 182"/>
                <a:gd name="T10" fmla="*/ 69 w 158"/>
                <a:gd name="T11" fmla="*/ 110 h 182"/>
                <a:gd name="T12" fmla="*/ 98 w 158"/>
                <a:gd name="T13" fmla="*/ 117 h 182"/>
                <a:gd name="T14" fmla="*/ 102 w 158"/>
                <a:gd name="T15" fmla="*/ 130 h 182"/>
                <a:gd name="T16" fmla="*/ 80 w 158"/>
                <a:gd name="T17" fmla="*/ 143 h 182"/>
                <a:gd name="T18" fmla="*/ 80 w 158"/>
                <a:gd name="T19" fmla="*/ 143 h 182"/>
                <a:gd name="T20" fmla="*/ 53 w 158"/>
                <a:gd name="T21" fmla="*/ 122 h 182"/>
                <a:gd name="T22" fmla="*/ 0 w 158"/>
                <a:gd name="T23" fmla="*/ 122 h 182"/>
                <a:gd name="T24" fmla="*/ 17 w 158"/>
                <a:gd name="T25" fmla="*/ 165 h 182"/>
                <a:gd name="T26" fmla="*/ 79 w 158"/>
                <a:gd name="T27" fmla="*/ 182 h 182"/>
                <a:gd name="T28" fmla="*/ 122 w 158"/>
                <a:gd name="T29" fmla="*/ 175 h 182"/>
                <a:gd name="T30" fmla="*/ 148 w 158"/>
                <a:gd name="T31" fmla="*/ 153 h 182"/>
                <a:gd name="T32" fmla="*/ 158 w 158"/>
                <a:gd name="T33" fmla="*/ 122 h 182"/>
                <a:gd name="T34" fmla="*/ 151 w 158"/>
                <a:gd name="T35" fmla="*/ 96 h 182"/>
                <a:gd name="T36" fmla="*/ 128 w 158"/>
                <a:gd name="T37" fmla="*/ 78 h 182"/>
                <a:gd name="T38" fmla="*/ 76 w 158"/>
                <a:gd name="T39" fmla="*/ 63 h 182"/>
                <a:gd name="T40" fmla="*/ 57 w 158"/>
                <a:gd name="T41" fmla="*/ 48 h 182"/>
                <a:gd name="T42" fmla="*/ 73 w 158"/>
                <a:gd name="T43" fmla="*/ 36 h 182"/>
                <a:gd name="T44" fmla="*/ 99 w 158"/>
                <a:gd name="T45" fmla="*/ 54 h 182"/>
                <a:gd name="T46" fmla="*/ 151 w 158"/>
                <a:gd name="T47" fmla="*/ 54 h 182"/>
                <a:gd name="T48" fmla="*/ 131 w 158"/>
                <a:gd name="T49" fmla="*/ 12 h 182"/>
                <a:gd name="T50" fmla="*/ 79 w 158"/>
                <a:gd name="T51" fmla="*/ 0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58" h="182">
                  <a:moveTo>
                    <a:pt x="79" y="0"/>
                  </a:moveTo>
                  <a:cubicBezTo>
                    <a:pt x="61" y="0"/>
                    <a:pt x="46" y="2"/>
                    <a:pt x="35" y="7"/>
                  </a:cubicBezTo>
                  <a:cubicBezTo>
                    <a:pt x="25" y="11"/>
                    <a:pt x="15" y="17"/>
                    <a:pt x="10" y="25"/>
                  </a:cubicBezTo>
                  <a:cubicBezTo>
                    <a:pt x="4" y="33"/>
                    <a:pt x="2" y="42"/>
                    <a:pt x="2" y="51"/>
                  </a:cubicBezTo>
                  <a:cubicBezTo>
                    <a:pt x="2" y="65"/>
                    <a:pt x="6" y="78"/>
                    <a:pt x="16" y="88"/>
                  </a:cubicBezTo>
                  <a:cubicBezTo>
                    <a:pt x="28" y="99"/>
                    <a:pt x="45" y="104"/>
                    <a:pt x="69" y="110"/>
                  </a:cubicBezTo>
                  <a:cubicBezTo>
                    <a:pt x="84" y="113"/>
                    <a:pt x="94" y="114"/>
                    <a:pt x="98" y="117"/>
                  </a:cubicBezTo>
                  <a:cubicBezTo>
                    <a:pt x="103" y="121"/>
                    <a:pt x="102" y="125"/>
                    <a:pt x="102" y="130"/>
                  </a:cubicBezTo>
                  <a:cubicBezTo>
                    <a:pt x="101" y="139"/>
                    <a:pt x="88" y="143"/>
                    <a:pt x="80" y="143"/>
                  </a:cubicBezTo>
                  <a:cubicBezTo>
                    <a:pt x="80" y="143"/>
                    <a:pt x="80" y="143"/>
                    <a:pt x="80" y="143"/>
                  </a:cubicBezTo>
                  <a:cubicBezTo>
                    <a:pt x="62" y="143"/>
                    <a:pt x="54" y="131"/>
                    <a:pt x="53" y="122"/>
                  </a:cubicBezTo>
                  <a:cubicBezTo>
                    <a:pt x="0" y="122"/>
                    <a:pt x="0" y="122"/>
                    <a:pt x="0" y="122"/>
                  </a:cubicBezTo>
                  <a:cubicBezTo>
                    <a:pt x="2" y="140"/>
                    <a:pt x="5" y="154"/>
                    <a:pt x="17" y="165"/>
                  </a:cubicBezTo>
                  <a:cubicBezTo>
                    <a:pt x="28" y="177"/>
                    <a:pt x="49" y="182"/>
                    <a:pt x="79" y="182"/>
                  </a:cubicBezTo>
                  <a:cubicBezTo>
                    <a:pt x="96" y="182"/>
                    <a:pt x="111" y="180"/>
                    <a:pt x="122" y="175"/>
                  </a:cubicBezTo>
                  <a:cubicBezTo>
                    <a:pt x="133" y="170"/>
                    <a:pt x="142" y="163"/>
                    <a:pt x="148" y="153"/>
                  </a:cubicBezTo>
                  <a:cubicBezTo>
                    <a:pt x="154" y="144"/>
                    <a:pt x="158" y="133"/>
                    <a:pt x="158" y="122"/>
                  </a:cubicBezTo>
                  <a:cubicBezTo>
                    <a:pt x="158" y="112"/>
                    <a:pt x="155" y="104"/>
                    <a:pt x="151" y="96"/>
                  </a:cubicBezTo>
                  <a:cubicBezTo>
                    <a:pt x="146" y="88"/>
                    <a:pt x="138" y="83"/>
                    <a:pt x="128" y="78"/>
                  </a:cubicBezTo>
                  <a:cubicBezTo>
                    <a:pt x="117" y="73"/>
                    <a:pt x="99" y="69"/>
                    <a:pt x="76" y="63"/>
                  </a:cubicBezTo>
                  <a:cubicBezTo>
                    <a:pt x="66" y="61"/>
                    <a:pt x="56" y="58"/>
                    <a:pt x="57" y="48"/>
                  </a:cubicBezTo>
                  <a:cubicBezTo>
                    <a:pt x="57" y="41"/>
                    <a:pt x="67" y="36"/>
                    <a:pt x="73" y="36"/>
                  </a:cubicBezTo>
                  <a:cubicBezTo>
                    <a:pt x="85" y="36"/>
                    <a:pt x="99" y="42"/>
                    <a:pt x="99" y="54"/>
                  </a:cubicBezTo>
                  <a:cubicBezTo>
                    <a:pt x="151" y="54"/>
                    <a:pt x="151" y="54"/>
                    <a:pt x="151" y="54"/>
                  </a:cubicBezTo>
                  <a:cubicBezTo>
                    <a:pt x="149" y="35"/>
                    <a:pt x="142" y="21"/>
                    <a:pt x="131" y="12"/>
                  </a:cubicBezTo>
                  <a:cubicBezTo>
                    <a:pt x="119" y="4"/>
                    <a:pt x="102" y="0"/>
                    <a:pt x="79" y="0"/>
                  </a:cubicBezTo>
                </a:path>
              </a:pathLst>
            </a:custGeom>
            <a:solidFill>
              <a:srgbClr val="D81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6">
              <a:extLst>
                <a:ext uri="{FF2B5EF4-FFF2-40B4-BE49-F238E27FC236}">
                  <a16:creationId xmlns:a16="http://schemas.microsoft.com/office/drawing/2014/main" id="{74B4593E-3423-4BA2-B776-C613DF1F735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3001" y="-1217613"/>
              <a:ext cx="320675" cy="268288"/>
            </a:xfrm>
            <a:custGeom>
              <a:avLst/>
              <a:gdLst>
                <a:gd name="T0" fmla="*/ 220 w 223"/>
                <a:gd name="T1" fmla="*/ 47 h 184"/>
                <a:gd name="T2" fmla="*/ 174 w 223"/>
                <a:gd name="T3" fmla="*/ 2 h 184"/>
                <a:gd name="T4" fmla="*/ 169 w 223"/>
                <a:gd name="T5" fmla="*/ 0 h 184"/>
                <a:gd name="T6" fmla="*/ 153 w 223"/>
                <a:gd name="T7" fmla="*/ 0 h 184"/>
                <a:gd name="T8" fmla="*/ 147 w 223"/>
                <a:gd name="T9" fmla="*/ 2 h 184"/>
                <a:gd name="T10" fmla="*/ 114 w 223"/>
                <a:gd name="T11" fmla="*/ 37 h 184"/>
                <a:gd name="T12" fmla="*/ 112 w 223"/>
                <a:gd name="T13" fmla="*/ 37 h 184"/>
                <a:gd name="T14" fmla="*/ 109 w 223"/>
                <a:gd name="T15" fmla="*/ 37 h 184"/>
                <a:gd name="T16" fmla="*/ 76 w 223"/>
                <a:gd name="T17" fmla="*/ 2 h 184"/>
                <a:gd name="T18" fmla="*/ 70 w 223"/>
                <a:gd name="T19" fmla="*/ 0 h 184"/>
                <a:gd name="T20" fmla="*/ 55 w 223"/>
                <a:gd name="T21" fmla="*/ 0 h 184"/>
                <a:gd name="T22" fmla="*/ 49 w 223"/>
                <a:gd name="T23" fmla="*/ 2 h 184"/>
                <a:gd name="T24" fmla="*/ 3 w 223"/>
                <a:gd name="T25" fmla="*/ 47 h 184"/>
                <a:gd name="T26" fmla="*/ 0 w 223"/>
                <a:gd name="T27" fmla="*/ 54 h 184"/>
                <a:gd name="T28" fmla="*/ 0 w 223"/>
                <a:gd name="T29" fmla="*/ 70 h 184"/>
                <a:gd name="T30" fmla="*/ 3 w 223"/>
                <a:gd name="T31" fmla="*/ 77 h 184"/>
                <a:gd name="T32" fmla="*/ 112 w 223"/>
                <a:gd name="T33" fmla="*/ 184 h 184"/>
                <a:gd name="T34" fmla="*/ 220 w 223"/>
                <a:gd name="T35" fmla="*/ 77 h 184"/>
                <a:gd name="T36" fmla="*/ 223 w 223"/>
                <a:gd name="T37" fmla="*/ 70 h 184"/>
                <a:gd name="T38" fmla="*/ 223 w 223"/>
                <a:gd name="T39" fmla="*/ 54 h 184"/>
                <a:gd name="T40" fmla="*/ 220 w 223"/>
                <a:gd name="T41" fmla="*/ 47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23" h="184">
                  <a:moveTo>
                    <a:pt x="220" y="47"/>
                  </a:moveTo>
                  <a:cubicBezTo>
                    <a:pt x="211" y="38"/>
                    <a:pt x="182" y="10"/>
                    <a:pt x="174" y="2"/>
                  </a:cubicBezTo>
                  <a:cubicBezTo>
                    <a:pt x="173" y="0"/>
                    <a:pt x="171" y="0"/>
                    <a:pt x="169" y="0"/>
                  </a:cubicBezTo>
                  <a:cubicBezTo>
                    <a:pt x="153" y="0"/>
                    <a:pt x="153" y="0"/>
                    <a:pt x="153" y="0"/>
                  </a:cubicBezTo>
                  <a:cubicBezTo>
                    <a:pt x="151" y="0"/>
                    <a:pt x="149" y="0"/>
                    <a:pt x="147" y="2"/>
                  </a:cubicBezTo>
                  <a:cubicBezTo>
                    <a:pt x="114" y="37"/>
                    <a:pt x="114" y="37"/>
                    <a:pt x="114" y="37"/>
                  </a:cubicBezTo>
                  <a:cubicBezTo>
                    <a:pt x="112" y="37"/>
                    <a:pt x="112" y="37"/>
                    <a:pt x="112" y="37"/>
                  </a:cubicBezTo>
                  <a:cubicBezTo>
                    <a:pt x="109" y="37"/>
                    <a:pt x="109" y="37"/>
                    <a:pt x="109" y="37"/>
                  </a:cubicBezTo>
                  <a:cubicBezTo>
                    <a:pt x="76" y="2"/>
                    <a:pt x="76" y="2"/>
                    <a:pt x="76" y="2"/>
                  </a:cubicBezTo>
                  <a:cubicBezTo>
                    <a:pt x="74" y="0"/>
                    <a:pt x="72" y="0"/>
                    <a:pt x="70" y="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52" y="0"/>
                    <a:pt x="50" y="0"/>
                    <a:pt x="49" y="2"/>
                  </a:cubicBezTo>
                  <a:cubicBezTo>
                    <a:pt x="41" y="10"/>
                    <a:pt x="12" y="38"/>
                    <a:pt x="3" y="47"/>
                  </a:cubicBezTo>
                  <a:cubicBezTo>
                    <a:pt x="1" y="49"/>
                    <a:pt x="0" y="51"/>
                    <a:pt x="0" y="54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3"/>
                    <a:pt x="1" y="76"/>
                    <a:pt x="3" y="77"/>
                  </a:cubicBezTo>
                  <a:cubicBezTo>
                    <a:pt x="112" y="184"/>
                    <a:pt x="112" y="184"/>
                    <a:pt x="112" y="184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2" y="76"/>
                    <a:pt x="223" y="73"/>
                    <a:pt x="223" y="70"/>
                  </a:cubicBezTo>
                  <a:cubicBezTo>
                    <a:pt x="223" y="54"/>
                    <a:pt x="223" y="54"/>
                    <a:pt x="223" y="54"/>
                  </a:cubicBezTo>
                  <a:cubicBezTo>
                    <a:pt x="223" y="51"/>
                    <a:pt x="222" y="49"/>
                    <a:pt x="220" y="47"/>
                  </a:cubicBezTo>
                  <a:close/>
                </a:path>
              </a:pathLst>
            </a:custGeom>
            <a:solidFill>
              <a:srgbClr val="D81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911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E2A57D4-9917-4CCA-9532-DE9EE0A8E8B7}"/>
              </a:ext>
            </a:extLst>
          </p:cNvPr>
          <p:cNvSpPr/>
          <p:nvPr/>
        </p:nvSpPr>
        <p:spPr>
          <a:xfrm>
            <a:off x="3948293" y="1615858"/>
            <a:ext cx="8243700" cy="52421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D828F1A-171C-4312-AFE6-D4BB5E4A0E9F}"/>
              </a:ext>
            </a:extLst>
          </p:cNvPr>
          <p:cNvSpPr/>
          <p:nvPr/>
        </p:nvSpPr>
        <p:spPr>
          <a:xfrm>
            <a:off x="4702629" y="2743200"/>
            <a:ext cx="6941975" cy="2799184"/>
          </a:xfrm>
          <a:prstGeom prst="rect">
            <a:avLst/>
          </a:prstGeom>
          <a:noFill/>
          <a:ln w="9525">
            <a:solidFill>
              <a:srgbClr val="004F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Google Shape;178;g33eeb3a937_12_48"/>
          <p:cNvSpPr txBox="1">
            <a:spLocks noGrp="1"/>
          </p:cNvSpPr>
          <p:nvPr>
            <p:ph type="body" idx="1"/>
          </p:nvPr>
        </p:nvSpPr>
        <p:spPr>
          <a:xfrm>
            <a:off x="4702628" y="3262115"/>
            <a:ext cx="6941975" cy="198002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>
              <a:spcAft>
                <a:spcPts val="600"/>
              </a:spcAft>
              <a:buClr>
                <a:schemeClr val="dk2"/>
              </a:buClr>
              <a:buSzPts val="1100"/>
            </a:pPr>
            <a:r>
              <a:rPr lang="en-US" sz="5000" b="1" dirty="0">
                <a:solidFill>
                  <a:srgbClr val="004FA3"/>
                </a:solidFill>
                <a:latin typeface="+mn-lt"/>
              </a:rPr>
              <a:t>Defining and Measuring Success</a:t>
            </a:r>
          </a:p>
        </p:txBody>
      </p:sp>
    </p:spTree>
    <p:extLst>
      <p:ext uri="{BB962C8B-B14F-4D97-AF65-F5344CB8AC3E}">
        <p14:creationId xmlns:p14="http://schemas.microsoft.com/office/powerpoint/2010/main" val="34668944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34288" tIns="34288" rIns="34288" bIns="34288" anchor="ctr" anchorCtr="0">
            <a:noAutofit/>
          </a:bodyPr>
          <a:lstStyle/>
          <a:p>
            <a:r>
              <a:rPr lang="en-US" dirty="0"/>
              <a:t>Back to the Beginning: Next Best Actions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606" name="Google Shape;606;p13"/>
          <p:cNvSpPr/>
          <p:nvPr/>
        </p:nvSpPr>
        <p:spPr>
          <a:xfrm>
            <a:off x="761982" y="2456518"/>
            <a:ext cx="2651427" cy="2581227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tx1"/>
          </a:solidFill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algn="ctr"/>
            <a:endParaRPr sz="500">
              <a:solidFill>
                <a:schemeClr val="lt1"/>
              </a:solidFill>
            </a:endParaRPr>
          </a:p>
        </p:txBody>
      </p:sp>
      <p:sp>
        <p:nvSpPr>
          <p:cNvPr id="607" name="Google Shape;607;p13"/>
          <p:cNvSpPr/>
          <p:nvPr/>
        </p:nvSpPr>
        <p:spPr>
          <a:xfrm rot="10800000" flipH="1">
            <a:off x="3496740" y="2456518"/>
            <a:ext cx="2651427" cy="2581227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algn="ctr"/>
            <a:endParaRPr sz="500">
              <a:solidFill>
                <a:schemeClr val="lt1"/>
              </a:solidFill>
            </a:endParaRPr>
          </a:p>
        </p:txBody>
      </p:sp>
      <p:sp>
        <p:nvSpPr>
          <p:cNvPr id="608" name="Google Shape;608;p13"/>
          <p:cNvSpPr/>
          <p:nvPr/>
        </p:nvSpPr>
        <p:spPr>
          <a:xfrm>
            <a:off x="6231497" y="2456518"/>
            <a:ext cx="2651427" cy="2581227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algn="ctr"/>
            <a:endParaRPr sz="500">
              <a:solidFill>
                <a:schemeClr val="lt1"/>
              </a:solidFill>
            </a:endParaRPr>
          </a:p>
        </p:txBody>
      </p:sp>
      <p:sp>
        <p:nvSpPr>
          <p:cNvPr id="609" name="Google Shape;609;p13"/>
          <p:cNvSpPr txBox="1"/>
          <p:nvPr/>
        </p:nvSpPr>
        <p:spPr>
          <a:xfrm>
            <a:off x="836088" y="2859531"/>
            <a:ext cx="2604615" cy="774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 algn="ctr"/>
            <a:r>
              <a:rPr lang="en-US" sz="4000" b="1" dirty="0">
                <a:solidFill>
                  <a:schemeClr val="lt1"/>
                </a:solidFill>
              </a:rPr>
              <a:t>Baseline</a:t>
            </a:r>
            <a:endParaRPr sz="4000" dirty="0"/>
          </a:p>
        </p:txBody>
      </p:sp>
      <p:sp>
        <p:nvSpPr>
          <p:cNvPr id="610" name="Google Shape;610;p13"/>
          <p:cNvSpPr txBox="1"/>
          <p:nvPr/>
        </p:nvSpPr>
        <p:spPr>
          <a:xfrm>
            <a:off x="3713871" y="2859531"/>
            <a:ext cx="2124221" cy="661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 algn="ctr"/>
            <a:r>
              <a:rPr lang="en-US" sz="4000" b="1" dirty="0">
                <a:solidFill>
                  <a:schemeClr val="lt1"/>
                </a:solidFill>
              </a:rPr>
              <a:t>FFS-VB</a:t>
            </a:r>
            <a:endParaRPr sz="4000" dirty="0"/>
          </a:p>
        </p:txBody>
      </p:sp>
      <p:sp>
        <p:nvSpPr>
          <p:cNvPr id="611" name="Google Shape;611;p13"/>
          <p:cNvSpPr txBox="1"/>
          <p:nvPr/>
        </p:nvSpPr>
        <p:spPr>
          <a:xfrm>
            <a:off x="6505015" y="2859531"/>
            <a:ext cx="2224190" cy="774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 algn="ctr"/>
            <a:r>
              <a:rPr lang="en-US" sz="4000" b="1" dirty="0">
                <a:solidFill>
                  <a:schemeClr val="lt1"/>
                </a:solidFill>
              </a:rPr>
              <a:t>Quality</a:t>
            </a:r>
            <a:endParaRPr sz="4000" dirty="0"/>
          </a:p>
        </p:txBody>
      </p:sp>
      <p:cxnSp>
        <p:nvCxnSpPr>
          <p:cNvPr id="612" name="Google Shape;612;p13"/>
          <p:cNvCxnSpPr/>
          <p:nvPr/>
        </p:nvCxnSpPr>
        <p:spPr>
          <a:xfrm>
            <a:off x="1167819" y="3631402"/>
            <a:ext cx="1803979" cy="0"/>
          </a:xfrm>
          <a:prstGeom prst="straightConnector1">
            <a:avLst/>
          </a:prstGeom>
          <a:noFill/>
          <a:ln w="9525" cap="flat" cmpd="sng">
            <a:solidFill>
              <a:schemeClr val="lt1">
                <a:alpha val="38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13" name="Google Shape;613;p13"/>
          <p:cNvCxnSpPr/>
          <p:nvPr/>
        </p:nvCxnSpPr>
        <p:spPr>
          <a:xfrm>
            <a:off x="3902687" y="3631402"/>
            <a:ext cx="1803979" cy="0"/>
          </a:xfrm>
          <a:prstGeom prst="straightConnector1">
            <a:avLst/>
          </a:prstGeom>
          <a:noFill/>
          <a:ln w="9525" cap="flat" cmpd="sng">
            <a:solidFill>
              <a:schemeClr val="lt1">
                <a:alpha val="20784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14" name="Google Shape;614;p13"/>
          <p:cNvCxnSpPr/>
          <p:nvPr/>
        </p:nvCxnSpPr>
        <p:spPr>
          <a:xfrm>
            <a:off x="6637555" y="3631402"/>
            <a:ext cx="1803979" cy="0"/>
          </a:xfrm>
          <a:prstGeom prst="straightConnector1">
            <a:avLst/>
          </a:prstGeom>
          <a:noFill/>
          <a:ln w="9525" cap="flat" cmpd="sng">
            <a:solidFill>
              <a:schemeClr val="lt1">
                <a:alpha val="20784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15" name="Google Shape;615;p13"/>
          <p:cNvSpPr txBox="1"/>
          <p:nvPr/>
        </p:nvSpPr>
        <p:spPr>
          <a:xfrm>
            <a:off x="1051990" y="3749989"/>
            <a:ext cx="2035637" cy="1154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 algn="ctr"/>
            <a:r>
              <a:rPr lang="en-US" sz="1800" b="1" dirty="0">
                <a:solidFill>
                  <a:schemeClr val="lt1"/>
                </a:solidFill>
              </a:rPr>
              <a:t>Improve Provider Productivity and Practice Profitability </a:t>
            </a:r>
            <a:endParaRPr sz="700" dirty="0"/>
          </a:p>
        </p:txBody>
      </p:sp>
      <p:sp>
        <p:nvSpPr>
          <p:cNvPr id="616" name="Google Shape;616;p13"/>
          <p:cNvSpPr txBox="1"/>
          <p:nvPr/>
        </p:nvSpPr>
        <p:spPr>
          <a:xfrm>
            <a:off x="6521726" y="3840218"/>
            <a:ext cx="2035637" cy="1154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 algn="ctr"/>
            <a:r>
              <a:rPr lang="en-US" sz="1800" b="1" dirty="0">
                <a:solidFill>
                  <a:schemeClr val="lt1"/>
                </a:solidFill>
              </a:rPr>
              <a:t>Improve Accountable Care  Quality Measure Performance </a:t>
            </a:r>
            <a:endParaRPr sz="700" dirty="0"/>
          </a:p>
        </p:txBody>
      </p:sp>
      <p:sp>
        <p:nvSpPr>
          <p:cNvPr id="618" name="Google Shape;618;p13"/>
          <p:cNvSpPr/>
          <p:nvPr/>
        </p:nvSpPr>
        <p:spPr>
          <a:xfrm rot="10800000" flipH="1">
            <a:off x="8966255" y="2456518"/>
            <a:ext cx="2651427" cy="2581227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algn="ctr"/>
            <a:endParaRPr sz="500">
              <a:solidFill>
                <a:schemeClr val="lt1"/>
              </a:solidFill>
            </a:endParaRPr>
          </a:p>
        </p:txBody>
      </p:sp>
      <p:sp>
        <p:nvSpPr>
          <p:cNvPr id="619" name="Google Shape;619;p13"/>
          <p:cNvSpPr txBox="1"/>
          <p:nvPr/>
        </p:nvSpPr>
        <p:spPr>
          <a:xfrm>
            <a:off x="9440355" y="2859531"/>
            <a:ext cx="1598718" cy="774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 algn="ctr"/>
            <a:r>
              <a:rPr lang="en-US" sz="4000" b="1" dirty="0">
                <a:solidFill>
                  <a:schemeClr val="lt1"/>
                </a:solidFill>
              </a:rPr>
              <a:t>Cost</a:t>
            </a:r>
            <a:endParaRPr sz="4000" dirty="0"/>
          </a:p>
        </p:txBody>
      </p:sp>
      <p:cxnSp>
        <p:nvCxnSpPr>
          <p:cNvPr id="620" name="Google Shape;620;p13"/>
          <p:cNvCxnSpPr/>
          <p:nvPr/>
        </p:nvCxnSpPr>
        <p:spPr>
          <a:xfrm>
            <a:off x="9372203" y="3631402"/>
            <a:ext cx="1803979" cy="0"/>
          </a:xfrm>
          <a:prstGeom prst="straightConnector1">
            <a:avLst/>
          </a:prstGeom>
          <a:noFill/>
          <a:ln w="9525" cap="flat" cmpd="sng">
            <a:solidFill>
              <a:schemeClr val="lt1">
                <a:alpha val="20784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21" name="Google Shape;621;p13"/>
          <p:cNvSpPr txBox="1"/>
          <p:nvPr/>
        </p:nvSpPr>
        <p:spPr>
          <a:xfrm>
            <a:off x="8966254" y="3815641"/>
            <a:ext cx="2651427" cy="584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 algn="ctr"/>
            <a:r>
              <a:rPr lang="en-US" sz="1800" b="1" dirty="0">
                <a:solidFill>
                  <a:schemeClr val="lt1"/>
                </a:solidFill>
              </a:rPr>
              <a:t>Reduce PMPM TCC</a:t>
            </a:r>
            <a:br>
              <a:rPr lang="en-US" sz="1800" b="1" dirty="0">
                <a:solidFill>
                  <a:schemeClr val="lt1"/>
                </a:solidFill>
              </a:rPr>
            </a:br>
            <a:r>
              <a:rPr lang="en-US" sz="1700" b="1" dirty="0">
                <a:solidFill>
                  <a:schemeClr val="lt1"/>
                </a:solidFill>
              </a:rPr>
              <a:t>(per member per month)</a:t>
            </a:r>
            <a:endParaRPr sz="1700" dirty="0"/>
          </a:p>
        </p:txBody>
      </p:sp>
      <p:sp>
        <p:nvSpPr>
          <p:cNvPr id="23" name="Google Shape;616;p13">
            <a:extLst>
              <a:ext uri="{FF2B5EF4-FFF2-40B4-BE49-F238E27FC236}">
                <a16:creationId xmlns:a16="http://schemas.microsoft.com/office/drawing/2014/main" id="{6CBE8C80-CED7-FD45-9224-59B07D2A1537}"/>
              </a:ext>
            </a:extLst>
          </p:cNvPr>
          <p:cNvSpPr txBox="1"/>
          <p:nvPr/>
        </p:nvSpPr>
        <p:spPr>
          <a:xfrm>
            <a:off x="3786858" y="3650666"/>
            <a:ext cx="2035637" cy="1431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 algn="ctr"/>
            <a:r>
              <a:rPr lang="en-US" sz="1800" b="1" dirty="0">
                <a:solidFill>
                  <a:schemeClr val="lt1"/>
                </a:solidFill>
              </a:rPr>
              <a:t>Drive In Network Specialty Referrals and Downstream Revenue </a:t>
            </a:r>
            <a:endParaRPr sz="700" dirty="0"/>
          </a:p>
        </p:txBody>
      </p:sp>
      <p:sp>
        <p:nvSpPr>
          <p:cNvPr id="24" name="Google Shape;622;p13">
            <a:extLst>
              <a:ext uri="{FF2B5EF4-FFF2-40B4-BE49-F238E27FC236}">
                <a16:creationId xmlns:a16="http://schemas.microsoft.com/office/drawing/2014/main" id="{B771E82D-497A-410D-A75F-B7BCF2F106D8}"/>
              </a:ext>
            </a:extLst>
          </p:cNvPr>
          <p:cNvSpPr txBox="1"/>
          <p:nvPr/>
        </p:nvSpPr>
        <p:spPr>
          <a:xfrm>
            <a:off x="1675941" y="1366009"/>
            <a:ext cx="8764637" cy="1111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no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buClr>
                <a:srgbClr val="44546A"/>
              </a:buClr>
              <a:buSzPts val="6500"/>
            </a:pPr>
            <a:r>
              <a:rPr lang="en-US" sz="2200" dirty="0">
                <a:solidFill>
                  <a:srgbClr val="44546A"/>
                </a:solidFill>
              </a:rPr>
              <a:t>If we had had the privilege of speaking with one of our patients today, what is the </a:t>
            </a:r>
            <a:r>
              <a:rPr lang="en-US" sz="2200" u="sng" dirty="0">
                <a:solidFill>
                  <a:srgbClr val="44546A"/>
                </a:solidFill>
              </a:rPr>
              <a:t>most valuable thing </a:t>
            </a:r>
            <a:r>
              <a:rPr lang="en-US" sz="2200" dirty="0">
                <a:solidFill>
                  <a:srgbClr val="44546A"/>
                </a:solidFill>
              </a:rPr>
              <a:t>we could ask them to do?</a:t>
            </a:r>
            <a:endParaRPr sz="2200" dirty="0">
              <a:solidFill>
                <a:srgbClr val="4454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20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6B4D141D-0E66-433B-9034-90CE4F6F8CF5}"/>
              </a:ext>
            </a:extLst>
          </p:cNvPr>
          <p:cNvSpPr/>
          <p:nvPr/>
        </p:nvSpPr>
        <p:spPr>
          <a:xfrm>
            <a:off x="896184" y="1287372"/>
            <a:ext cx="10123618" cy="4658607"/>
          </a:xfrm>
          <a:prstGeom prst="roundRect">
            <a:avLst>
              <a:gd name="adj" fmla="val 3835"/>
            </a:avLst>
          </a:prstGeom>
          <a:pattFill prst="pct80">
            <a:fgClr>
              <a:schemeClr val="bg1">
                <a:lumMod val="95000"/>
              </a:schemeClr>
            </a:fgClr>
            <a:bgClr>
              <a:schemeClr val="bg1">
                <a:lumMod val="75000"/>
              </a:schemeClr>
            </a:bgClr>
          </a:pattFill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Arrow: Right 56">
            <a:extLst>
              <a:ext uri="{FF2B5EF4-FFF2-40B4-BE49-F238E27FC236}">
                <a16:creationId xmlns:a16="http://schemas.microsoft.com/office/drawing/2014/main" id="{6CD9BBF7-925E-4941-915F-43750B9D147D}"/>
              </a:ext>
            </a:extLst>
          </p:cNvPr>
          <p:cNvSpPr/>
          <p:nvPr/>
        </p:nvSpPr>
        <p:spPr>
          <a:xfrm>
            <a:off x="3427595" y="4388477"/>
            <a:ext cx="811119" cy="367747"/>
          </a:xfrm>
          <a:prstGeom prst="rightArrow">
            <a:avLst>
              <a:gd name="adj1" fmla="val 48221"/>
              <a:gd name="adj2" fmla="val 82949"/>
            </a:avLst>
          </a:prstGeom>
          <a:solidFill>
            <a:schemeClr val="accent3">
              <a:lumMod val="75000"/>
            </a:schemeClr>
          </a:solidFill>
          <a:ln w="952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5CEF9F-24B0-4511-B8C2-67D013155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839" y="513427"/>
            <a:ext cx="11118843" cy="461533"/>
          </a:xfrm>
        </p:spPr>
        <p:txBody>
          <a:bodyPr/>
          <a:lstStyle/>
          <a:p>
            <a:r>
              <a:rPr lang="en-US" dirty="0"/>
              <a:t>Primary Care Call Center</a:t>
            </a:r>
          </a:p>
        </p:txBody>
      </p:sp>
      <p:sp>
        <p:nvSpPr>
          <p:cNvPr id="75" name="Arrow: Right 74">
            <a:extLst>
              <a:ext uri="{FF2B5EF4-FFF2-40B4-BE49-F238E27FC236}">
                <a16:creationId xmlns:a16="http://schemas.microsoft.com/office/drawing/2014/main" id="{CE75B4AD-32EE-4B14-93B0-51CC401AFB77}"/>
              </a:ext>
            </a:extLst>
          </p:cNvPr>
          <p:cNvSpPr/>
          <p:nvPr/>
        </p:nvSpPr>
        <p:spPr>
          <a:xfrm>
            <a:off x="3127761" y="1645277"/>
            <a:ext cx="4671414" cy="367747"/>
          </a:xfrm>
          <a:prstGeom prst="rightArrow">
            <a:avLst>
              <a:gd name="adj1" fmla="val 48221"/>
              <a:gd name="adj2" fmla="val 82949"/>
            </a:avLst>
          </a:prstGeom>
          <a:solidFill>
            <a:schemeClr val="accent3">
              <a:lumMod val="75000"/>
            </a:schemeClr>
          </a:solidFill>
          <a:ln w="952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91C49219-5904-4736-870B-185B4973E0C6}"/>
              </a:ext>
            </a:extLst>
          </p:cNvPr>
          <p:cNvSpPr/>
          <p:nvPr/>
        </p:nvSpPr>
        <p:spPr>
          <a:xfrm>
            <a:off x="7968043" y="1463398"/>
            <a:ext cx="2275521" cy="1203712"/>
          </a:xfrm>
          <a:prstGeom prst="roundRect">
            <a:avLst>
              <a:gd name="adj" fmla="val 17709"/>
            </a:avLst>
          </a:prstGeom>
          <a:solidFill>
            <a:schemeClr val="bg1"/>
          </a:solidFill>
          <a:ln w="9525">
            <a:solidFill>
              <a:schemeClr val="bg1">
                <a:lumMod val="85000"/>
              </a:schemeClr>
            </a:solidFill>
          </a:ln>
          <a:effectLst>
            <a:outerShdw blurRad="63500" dist="254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ABC8E07B-15BD-4D98-B360-47B4C23C34E6}"/>
              </a:ext>
            </a:extLst>
          </p:cNvPr>
          <p:cNvSpPr/>
          <p:nvPr/>
        </p:nvSpPr>
        <p:spPr>
          <a:xfrm>
            <a:off x="7968044" y="3525428"/>
            <a:ext cx="1755852" cy="565344"/>
          </a:xfrm>
          <a:prstGeom prst="roundRect">
            <a:avLst>
              <a:gd name="adj" fmla="val 17709"/>
            </a:avLst>
          </a:prstGeom>
          <a:solidFill>
            <a:schemeClr val="bg1"/>
          </a:solidFill>
          <a:ln w="9525">
            <a:solidFill>
              <a:schemeClr val="bg1">
                <a:lumMod val="85000"/>
              </a:schemeClr>
            </a:solidFill>
          </a:ln>
          <a:effectLst>
            <a:outerShdw blurRad="63500" dist="254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7CD28EF2-F57C-42DC-B5D6-8E792AC84AC0}"/>
              </a:ext>
            </a:extLst>
          </p:cNvPr>
          <p:cNvSpPr/>
          <p:nvPr/>
        </p:nvSpPr>
        <p:spPr>
          <a:xfrm>
            <a:off x="7968044" y="4232576"/>
            <a:ext cx="1755852" cy="565344"/>
          </a:xfrm>
          <a:prstGeom prst="roundRect">
            <a:avLst>
              <a:gd name="adj" fmla="val 17709"/>
            </a:avLst>
          </a:prstGeom>
          <a:solidFill>
            <a:schemeClr val="bg1"/>
          </a:solidFill>
          <a:ln w="9525">
            <a:solidFill>
              <a:schemeClr val="bg1">
                <a:lumMod val="85000"/>
              </a:schemeClr>
            </a:solidFill>
          </a:ln>
          <a:effectLst>
            <a:outerShdw blurRad="63500" dist="254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3B54479F-5DF5-41F0-B440-5EF7E8704A85}"/>
              </a:ext>
            </a:extLst>
          </p:cNvPr>
          <p:cNvSpPr/>
          <p:nvPr/>
        </p:nvSpPr>
        <p:spPr>
          <a:xfrm>
            <a:off x="7968044" y="4939724"/>
            <a:ext cx="1755852" cy="565344"/>
          </a:xfrm>
          <a:prstGeom prst="roundRect">
            <a:avLst>
              <a:gd name="adj" fmla="val 17709"/>
            </a:avLst>
          </a:prstGeom>
          <a:solidFill>
            <a:schemeClr val="bg1"/>
          </a:solidFill>
          <a:ln w="9525">
            <a:solidFill>
              <a:schemeClr val="bg1">
                <a:lumMod val="85000"/>
              </a:schemeClr>
            </a:solidFill>
          </a:ln>
          <a:effectLst>
            <a:outerShdw blurRad="63500" dist="254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44120D2E-9FA7-4792-AA80-D7BEE1E56629}"/>
              </a:ext>
            </a:extLst>
          </p:cNvPr>
          <p:cNvSpPr/>
          <p:nvPr/>
        </p:nvSpPr>
        <p:spPr>
          <a:xfrm>
            <a:off x="7968044" y="2818279"/>
            <a:ext cx="1755852" cy="565344"/>
          </a:xfrm>
          <a:prstGeom prst="roundRect">
            <a:avLst>
              <a:gd name="adj" fmla="val 17709"/>
            </a:avLst>
          </a:prstGeom>
          <a:solidFill>
            <a:schemeClr val="bg1"/>
          </a:solidFill>
          <a:ln w="9525">
            <a:solidFill>
              <a:schemeClr val="bg1">
                <a:lumMod val="85000"/>
              </a:schemeClr>
            </a:solidFill>
          </a:ln>
          <a:effectLst>
            <a:outerShdw blurRad="63500" dist="254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CFD4F47-394A-4C5A-98FD-1E5A832F1EE3}"/>
              </a:ext>
            </a:extLst>
          </p:cNvPr>
          <p:cNvSpPr/>
          <p:nvPr/>
        </p:nvSpPr>
        <p:spPr>
          <a:xfrm>
            <a:off x="1684870" y="1510716"/>
            <a:ext cx="1815191" cy="1815191"/>
          </a:xfrm>
          <a:prstGeom prst="ellipse">
            <a:avLst/>
          </a:prstGeom>
          <a:solidFill>
            <a:schemeClr val="accent4"/>
          </a:solidFill>
          <a:ln w="28575">
            <a:solidFill>
              <a:schemeClr val="bg1">
                <a:lumMod val="85000"/>
              </a:schemeClr>
            </a:solidFill>
          </a:ln>
          <a:effectLst>
            <a:outerShdw blurRad="63500" dist="254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9D4A337-AFEE-4A82-BF3E-34B949F60959}"/>
              </a:ext>
            </a:extLst>
          </p:cNvPr>
          <p:cNvSpPr/>
          <p:nvPr/>
        </p:nvSpPr>
        <p:spPr>
          <a:xfrm>
            <a:off x="4294782" y="1994693"/>
            <a:ext cx="947340" cy="3851405"/>
          </a:xfrm>
          <a:prstGeom prst="roundRect">
            <a:avLst>
              <a:gd name="adj" fmla="val 4501"/>
            </a:avLst>
          </a:prstGeom>
          <a:solidFill>
            <a:schemeClr val="bg1"/>
          </a:solidFill>
          <a:ln w="9525">
            <a:solidFill>
              <a:schemeClr val="bg1">
                <a:lumMod val="85000"/>
              </a:schemeClr>
            </a:solidFill>
          </a:ln>
          <a:effectLst>
            <a:outerShdw blurRad="63500" dist="254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D6533D0-C47A-46F9-91A1-A782924883B7}"/>
              </a:ext>
            </a:extLst>
          </p:cNvPr>
          <p:cNvSpPr/>
          <p:nvPr/>
        </p:nvSpPr>
        <p:spPr>
          <a:xfrm>
            <a:off x="4504164" y="2193691"/>
            <a:ext cx="480503" cy="480503"/>
          </a:xfrm>
          <a:prstGeom prst="ellipse">
            <a:avLst/>
          </a:prstGeom>
          <a:solidFill>
            <a:srgbClr val="3BADAD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0"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4990B8-192D-4266-918D-F0299DE80014}"/>
              </a:ext>
            </a:extLst>
          </p:cNvPr>
          <p:cNvSpPr txBox="1"/>
          <p:nvPr/>
        </p:nvSpPr>
        <p:spPr>
          <a:xfrm>
            <a:off x="4593262" y="2222691"/>
            <a:ext cx="318602" cy="4191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>
                <a:solidFill>
                  <a:schemeClr val="bg1"/>
                </a:solidFill>
                <a:latin typeface="+mj-lt"/>
              </a:rPr>
              <a:t>1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4CABA96-5D60-4B69-BA09-A43C82C35348}"/>
              </a:ext>
            </a:extLst>
          </p:cNvPr>
          <p:cNvSpPr/>
          <p:nvPr/>
        </p:nvSpPr>
        <p:spPr>
          <a:xfrm>
            <a:off x="4504164" y="2877740"/>
            <a:ext cx="480503" cy="480503"/>
          </a:xfrm>
          <a:prstGeom prst="ellipse">
            <a:avLst/>
          </a:prstGeom>
          <a:solidFill>
            <a:srgbClr val="3BADAD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0">
              <a:latin typeface="+mj-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707AF98-431D-4DE4-A2DE-F6D48309428A}"/>
              </a:ext>
            </a:extLst>
          </p:cNvPr>
          <p:cNvSpPr txBox="1"/>
          <p:nvPr/>
        </p:nvSpPr>
        <p:spPr>
          <a:xfrm>
            <a:off x="4593262" y="2906741"/>
            <a:ext cx="318602" cy="4191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>
                <a:solidFill>
                  <a:schemeClr val="bg1"/>
                </a:solidFill>
                <a:latin typeface="+mj-lt"/>
              </a:rPr>
              <a:t>2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768ADD8-434F-4EAC-A1EF-1C78FEEC926B}"/>
              </a:ext>
            </a:extLst>
          </p:cNvPr>
          <p:cNvSpPr/>
          <p:nvPr/>
        </p:nvSpPr>
        <p:spPr>
          <a:xfrm>
            <a:off x="4504164" y="3571800"/>
            <a:ext cx="480503" cy="480503"/>
          </a:xfrm>
          <a:prstGeom prst="ellipse">
            <a:avLst/>
          </a:prstGeom>
          <a:solidFill>
            <a:srgbClr val="3BADAD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0">
              <a:latin typeface="+mj-lt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7D507AC-8121-41DE-A9AD-64251AD609D5}"/>
              </a:ext>
            </a:extLst>
          </p:cNvPr>
          <p:cNvSpPr txBox="1"/>
          <p:nvPr/>
        </p:nvSpPr>
        <p:spPr>
          <a:xfrm>
            <a:off x="4593262" y="3595734"/>
            <a:ext cx="318602" cy="4191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>
                <a:solidFill>
                  <a:schemeClr val="bg1"/>
                </a:solidFill>
                <a:latin typeface="+mj-lt"/>
              </a:rPr>
              <a:t>3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82DB7FE1-46ED-400A-88DA-54C45EDA8159}"/>
              </a:ext>
            </a:extLst>
          </p:cNvPr>
          <p:cNvSpPr/>
          <p:nvPr/>
        </p:nvSpPr>
        <p:spPr>
          <a:xfrm>
            <a:off x="4504164" y="4269197"/>
            <a:ext cx="480503" cy="480503"/>
          </a:xfrm>
          <a:prstGeom prst="ellipse">
            <a:avLst/>
          </a:prstGeom>
          <a:solidFill>
            <a:srgbClr val="3BADAD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0">
              <a:latin typeface="+mj-lt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76FB187-A43F-42ED-8D19-D065277380C5}"/>
              </a:ext>
            </a:extLst>
          </p:cNvPr>
          <p:cNvSpPr txBox="1"/>
          <p:nvPr/>
        </p:nvSpPr>
        <p:spPr>
          <a:xfrm>
            <a:off x="4589313" y="4269197"/>
            <a:ext cx="318602" cy="4191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500" dirty="0">
                <a:solidFill>
                  <a:schemeClr val="bg1"/>
                </a:solidFill>
                <a:latin typeface="+mj-lt"/>
              </a:rPr>
              <a:t>4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B73DD4A-4511-4D4C-AED4-5701CE575CE1}"/>
              </a:ext>
            </a:extLst>
          </p:cNvPr>
          <p:cNvSpPr/>
          <p:nvPr/>
        </p:nvSpPr>
        <p:spPr>
          <a:xfrm>
            <a:off x="4504164" y="4953247"/>
            <a:ext cx="480503" cy="480503"/>
          </a:xfrm>
          <a:prstGeom prst="ellipse">
            <a:avLst/>
          </a:prstGeom>
          <a:solidFill>
            <a:srgbClr val="3BADAD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0">
              <a:latin typeface="+mj-lt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B500E1F-F266-4CA8-8D61-B60C70EEC681}"/>
              </a:ext>
            </a:extLst>
          </p:cNvPr>
          <p:cNvSpPr txBox="1"/>
          <p:nvPr/>
        </p:nvSpPr>
        <p:spPr>
          <a:xfrm>
            <a:off x="4589313" y="4953247"/>
            <a:ext cx="318602" cy="4191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500" dirty="0">
                <a:solidFill>
                  <a:schemeClr val="bg1"/>
                </a:solidFill>
                <a:latin typeface="+mj-lt"/>
              </a:rPr>
              <a:t>5</a:t>
            </a:r>
          </a:p>
        </p:txBody>
      </p:sp>
      <p:sp>
        <p:nvSpPr>
          <p:cNvPr id="37" name="Arrow: Right 36">
            <a:extLst>
              <a:ext uri="{FF2B5EF4-FFF2-40B4-BE49-F238E27FC236}">
                <a16:creationId xmlns:a16="http://schemas.microsoft.com/office/drawing/2014/main" id="{72B4224F-EBE3-4847-B78F-EC78D3B780BE}"/>
              </a:ext>
            </a:extLst>
          </p:cNvPr>
          <p:cNvSpPr/>
          <p:nvPr/>
        </p:nvSpPr>
        <p:spPr>
          <a:xfrm>
            <a:off x="5376922" y="2193691"/>
            <a:ext cx="2412218" cy="485147"/>
          </a:xfrm>
          <a:prstGeom prst="rightArrow">
            <a:avLst>
              <a:gd name="adj1" fmla="val 54285"/>
              <a:gd name="adj2" fmla="val 57176"/>
            </a:avLst>
          </a:prstGeom>
          <a:solidFill>
            <a:schemeClr val="accent3">
              <a:lumMod val="75000"/>
            </a:schemeClr>
          </a:solidFill>
          <a:ln w="952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2AD17FC-F1D5-4978-8971-849D056B2183}"/>
              </a:ext>
            </a:extLst>
          </p:cNvPr>
          <p:cNvSpPr txBox="1"/>
          <p:nvPr/>
        </p:nvSpPr>
        <p:spPr>
          <a:xfrm>
            <a:off x="5482334" y="2294477"/>
            <a:ext cx="1255701" cy="2835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n-lt"/>
              </a:rPr>
              <a:t>SCHEDULING</a:t>
            </a:r>
          </a:p>
        </p:txBody>
      </p:sp>
      <p:sp>
        <p:nvSpPr>
          <p:cNvPr id="46" name="Arrow: Right 45">
            <a:extLst>
              <a:ext uri="{FF2B5EF4-FFF2-40B4-BE49-F238E27FC236}">
                <a16:creationId xmlns:a16="http://schemas.microsoft.com/office/drawing/2014/main" id="{984D28D6-11FC-4E8D-8ADB-4CA902B10D63}"/>
              </a:ext>
            </a:extLst>
          </p:cNvPr>
          <p:cNvSpPr/>
          <p:nvPr/>
        </p:nvSpPr>
        <p:spPr>
          <a:xfrm>
            <a:off x="5376922" y="2878709"/>
            <a:ext cx="2412218" cy="485147"/>
          </a:xfrm>
          <a:prstGeom prst="rightArrow">
            <a:avLst>
              <a:gd name="adj1" fmla="val 54285"/>
              <a:gd name="adj2" fmla="val 57176"/>
            </a:avLst>
          </a:prstGeom>
          <a:solidFill>
            <a:schemeClr val="accent3">
              <a:lumMod val="75000"/>
            </a:schemeClr>
          </a:solidFill>
          <a:ln w="952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9BD16DA-DB63-4419-B6FB-334323832597}"/>
              </a:ext>
            </a:extLst>
          </p:cNvPr>
          <p:cNvSpPr txBox="1"/>
          <p:nvPr/>
        </p:nvSpPr>
        <p:spPr>
          <a:xfrm>
            <a:off x="5482334" y="2979495"/>
            <a:ext cx="1328070" cy="2835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n-lt"/>
              </a:rPr>
              <a:t>LAB RESULTS</a:t>
            </a:r>
          </a:p>
        </p:txBody>
      </p:sp>
      <p:sp>
        <p:nvSpPr>
          <p:cNvPr id="49" name="Arrow: Right 48">
            <a:extLst>
              <a:ext uri="{FF2B5EF4-FFF2-40B4-BE49-F238E27FC236}">
                <a16:creationId xmlns:a16="http://schemas.microsoft.com/office/drawing/2014/main" id="{B7F40DE5-80CD-49FB-8DC7-238EEC8CE133}"/>
              </a:ext>
            </a:extLst>
          </p:cNvPr>
          <p:cNvSpPr/>
          <p:nvPr/>
        </p:nvSpPr>
        <p:spPr>
          <a:xfrm>
            <a:off x="5376922" y="3555854"/>
            <a:ext cx="2412218" cy="485147"/>
          </a:xfrm>
          <a:prstGeom prst="rightArrow">
            <a:avLst>
              <a:gd name="adj1" fmla="val 54285"/>
              <a:gd name="adj2" fmla="val 57176"/>
            </a:avLst>
          </a:prstGeom>
          <a:solidFill>
            <a:schemeClr val="accent3">
              <a:lumMod val="75000"/>
            </a:schemeClr>
          </a:solidFill>
          <a:ln w="952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91CFC90-052E-4BAA-A9ED-0661FADF99A0}"/>
              </a:ext>
            </a:extLst>
          </p:cNvPr>
          <p:cNvSpPr txBox="1"/>
          <p:nvPr/>
        </p:nvSpPr>
        <p:spPr>
          <a:xfrm>
            <a:off x="5482334" y="3656640"/>
            <a:ext cx="887940" cy="2835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n-lt"/>
              </a:rPr>
              <a:t>SCRIPTS</a:t>
            </a:r>
          </a:p>
        </p:txBody>
      </p:sp>
      <p:sp>
        <p:nvSpPr>
          <p:cNvPr id="52" name="Arrow: Right 51">
            <a:extLst>
              <a:ext uri="{FF2B5EF4-FFF2-40B4-BE49-F238E27FC236}">
                <a16:creationId xmlns:a16="http://schemas.microsoft.com/office/drawing/2014/main" id="{EA12C384-B1D1-4AFB-9C27-F758E3D981F0}"/>
              </a:ext>
            </a:extLst>
          </p:cNvPr>
          <p:cNvSpPr/>
          <p:nvPr/>
        </p:nvSpPr>
        <p:spPr>
          <a:xfrm>
            <a:off x="5376922" y="4252683"/>
            <a:ext cx="2412218" cy="485147"/>
          </a:xfrm>
          <a:prstGeom prst="rightArrow">
            <a:avLst>
              <a:gd name="adj1" fmla="val 54285"/>
              <a:gd name="adj2" fmla="val 57176"/>
            </a:avLst>
          </a:prstGeom>
          <a:solidFill>
            <a:schemeClr val="accent3">
              <a:lumMod val="75000"/>
            </a:schemeClr>
          </a:solidFill>
          <a:ln w="952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7F41CA6-D094-4F1A-B91F-A30BA826CA33}"/>
              </a:ext>
            </a:extLst>
          </p:cNvPr>
          <p:cNvSpPr txBox="1"/>
          <p:nvPr/>
        </p:nvSpPr>
        <p:spPr>
          <a:xfrm>
            <a:off x="5482334" y="4353469"/>
            <a:ext cx="830340" cy="2835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n-lt"/>
              </a:rPr>
              <a:t>BILLING</a:t>
            </a:r>
          </a:p>
        </p:txBody>
      </p:sp>
      <p:sp>
        <p:nvSpPr>
          <p:cNvPr id="55" name="Arrow: Right 54">
            <a:extLst>
              <a:ext uri="{FF2B5EF4-FFF2-40B4-BE49-F238E27FC236}">
                <a16:creationId xmlns:a16="http://schemas.microsoft.com/office/drawing/2014/main" id="{5475FD75-00D6-4590-B90C-85294626C372}"/>
              </a:ext>
            </a:extLst>
          </p:cNvPr>
          <p:cNvSpPr/>
          <p:nvPr/>
        </p:nvSpPr>
        <p:spPr>
          <a:xfrm>
            <a:off x="5376922" y="4949513"/>
            <a:ext cx="2412218" cy="485147"/>
          </a:xfrm>
          <a:prstGeom prst="rightArrow">
            <a:avLst>
              <a:gd name="adj1" fmla="val 54285"/>
              <a:gd name="adj2" fmla="val 57176"/>
            </a:avLst>
          </a:prstGeom>
          <a:solidFill>
            <a:schemeClr val="accent3">
              <a:lumMod val="75000"/>
            </a:schemeClr>
          </a:solidFill>
          <a:ln w="952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A474576-C6A7-4C6B-9C3B-6EBF64F87FE6}"/>
              </a:ext>
            </a:extLst>
          </p:cNvPr>
          <p:cNvSpPr txBox="1"/>
          <p:nvPr/>
        </p:nvSpPr>
        <p:spPr>
          <a:xfrm>
            <a:off x="5482334" y="5050299"/>
            <a:ext cx="749107" cy="2835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n-lt"/>
              </a:rPr>
              <a:t>OTHER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3FD123-C2CD-4FD4-8EC0-26DC6D76311B}"/>
              </a:ext>
            </a:extLst>
          </p:cNvPr>
          <p:cNvSpPr txBox="1"/>
          <p:nvPr/>
        </p:nvSpPr>
        <p:spPr>
          <a:xfrm>
            <a:off x="1918829" y="2409741"/>
            <a:ext cx="1347272" cy="4820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NEW PATIENT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OR CAMPAIGN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A5B89F2-7603-4492-A6D5-6C1A1EA1CADE}"/>
              </a:ext>
            </a:extLst>
          </p:cNvPr>
          <p:cNvSpPr txBox="1"/>
          <p:nvPr/>
        </p:nvSpPr>
        <p:spPr>
          <a:xfrm>
            <a:off x="8979166" y="1668583"/>
            <a:ext cx="1144930" cy="652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2"/>
                </a:solidFill>
              </a:rPr>
              <a:t>CALL</a:t>
            </a:r>
          </a:p>
          <a:p>
            <a:r>
              <a:rPr lang="en-US" sz="2000" dirty="0">
                <a:solidFill>
                  <a:schemeClr val="accent2"/>
                </a:solidFill>
              </a:rPr>
              <a:t>CENTER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6E34FFE-F840-454F-A18D-243B5736AC86}"/>
              </a:ext>
            </a:extLst>
          </p:cNvPr>
          <p:cNvSpPr txBox="1"/>
          <p:nvPr/>
        </p:nvSpPr>
        <p:spPr>
          <a:xfrm>
            <a:off x="8582131" y="2967817"/>
            <a:ext cx="951450" cy="255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MD OFFICE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4BCCF55-3051-4D52-84A0-3E3A6845ECA8}"/>
              </a:ext>
            </a:extLst>
          </p:cNvPr>
          <p:cNvSpPr txBox="1"/>
          <p:nvPr/>
        </p:nvSpPr>
        <p:spPr>
          <a:xfrm>
            <a:off x="8582131" y="3684442"/>
            <a:ext cx="951450" cy="255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MD OFFICE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E047FE9C-1BB7-4A48-9487-B1C1B84215DF}"/>
              </a:ext>
            </a:extLst>
          </p:cNvPr>
          <p:cNvSpPr txBox="1"/>
          <p:nvPr/>
        </p:nvSpPr>
        <p:spPr>
          <a:xfrm>
            <a:off x="8582131" y="4296767"/>
            <a:ext cx="713661" cy="4253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BILLING</a:t>
            </a:r>
          </a:p>
          <a:p>
            <a:r>
              <a:rPr lang="en-US" sz="1200" dirty="0">
                <a:solidFill>
                  <a:schemeClr val="accent2"/>
                </a:solidFill>
              </a:rPr>
              <a:t>OFFICE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38D2D979-ED13-4C0A-AE27-2146868DFFC6}"/>
              </a:ext>
            </a:extLst>
          </p:cNvPr>
          <p:cNvSpPr txBox="1"/>
          <p:nvPr/>
        </p:nvSpPr>
        <p:spPr>
          <a:xfrm>
            <a:off x="8582131" y="5017633"/>
            <a:ext cx="752061" cy="4253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CALL</a:t>
            </a:r>
          </a:p>
          <a:p>
            <a:r>
              <a:rPr lang="en-US" sz="1200" dirty="0">
                <a:solidFill>
                  <a:schemeClr val="accent2"/>
                </a:solidFill>
              </a:rPr>
              <a:t>CENTER</a:t>
            </a:r>
          </a:p>
        </p:txBody>
      </p:sp>
      <p:pic>
        <p:nvPicPr>
          <p:cNvPr id="42" name="Graphic 41">
            <a:extLst>
              <a:ext uri="{FF2B5EF4-FFF2-40B4-BE49-F238E27FC236}">
                <a16:creationId xmlns:a16="http://schemas.microsoft.com/office/drawing/2014/main" id="{CCFAF000-17A3-4B74-8D88-E6B4927049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90830" y="2904431"/>
            <a:ext cx="421476" cy="421476"/>
          </a:xfrm>
          <a:prstGeom prst="rect">
            <a:avLst/>
          </a:prstGeom>
        </p:spPr>
      </p:pic>
      <p:pic>
        <p:nvPicPr>
          <p:cNvPr id="70" name="Graphic 69">
            <a:extLst>
              <a:ext uri="{FF2B5EF4-FFF2-40B4-BE49-F238E27FC236}">
                <a16:creationId xmlns:a16="http://schemas.microsoft.com/office/drawing/2014/main" id="{6296FAAE-E909-44A9-A5B8-F34B07CD77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90830" y="3593387"/>
            <a:ext cx="421476" cy="421476"/>
          </a:xfrm>
          <a:prstGeom prst="rect">
            <a:avLst/>
          </a:prstGeom>
        </p:spPr>
      </p:pic>
      <p:pic>
        <p:nvPicPr>
          <p:cNvPr id="71" name="Graphic 70">
            <a:extLst>
              <a:ext uri="{FF2B5EF4-FFF2-40B4-BE49-F238E27FC236}">
                <a16:creationId xmlns:a16="http://schemas.microsoft.com/office/drawing/2014/main" id="{6719F1AB-677A-4C47-BEFD-A1E4AF3941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40663" y="4353469"/>
            <a:ext cx="321811" cy="321811"/>
          </a:xfrm>
          <a:prstGeom prst="rect">
            <a:avLst/>
          </a:prstGeom>
        </p:spPr>
      </p:pic>
      <p:pic>
        <p:nvPicPr>
          <p:cNvPr id="72" name="Graphic 71">
            <a:extLst>
              <a:ext uri="{FF2B5EF4-FFF2-40B4-BE49-F238E27FC236}">
                <a16:creationId xmlns:a16="http://schemas.microsoft.com/office/drawing/2014/main" id="{9ECDF788-4515-4449-8385-629C6569FF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10830" y="4989604"/>
            <a:ext cx="453390" cy="453390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E873DD18-7BB7-4903-815A-335677209A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219087" y="1659331"/>
            <a:ext cx="712734" cy="712734"/>
          </a:xfrm>
          <a:prstGeom prst="rect">
            <a:avLst/>
          </a:prstGeom>
        </p:spPr>
      </p:pic>
      <p:sp>
        <p:nvSpPr>
          <p:cNvPr id="78" name="Oval 77">
            <a:extLst>
              <a:ext uri="{FF2B5EF4-FFF2-40B4-BE49-F238E27FC236}">
                <a16:creationId xmlns:a16="http://schemas.microsoft.com/office/drawing/2014/main" id="{FB5E3E1D-6072-41A0-8827-25D7AA974B21}"/>
              </a:ext>
            </a:extLst>
          </p:cNvPr>
          <p:cNvSpPr/>
          <p:nvPr/>
        </p:nvSpPr>
        <p:spPr>
          <a:xfrm>
            <a:off x="1684870" y="3689877"/>
            <a:ext cx="1815191" cy="1815191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bg1">
                <a:lumMod val="85000"/>
              </a:schemeClr>
            </a:solidFill>
          </a:ln>
          <a:effectLst>
            <a:outerShdw blurRad="63500" dist="254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0ABA3DD2-E7EA-45DD-B374-2AE2FF46CBDF}"/>
              </a:ext>
            </a:extLst>
          </p:cNvPr>
          <p:cNvSpPr txBox="1"/>
          <p:nvPr/>
        </p:nvSpPr>
        <p:spPr>
          <a:xfrm>
            <a:off x="2121172" y="4620784"/>
            <a:ext cx="942587" cy="4820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EXISTING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PATIENT</a:t>
            </a:r>
          </a:p>
        </p:txBody>
      </p:sp>
      <p:pic>
        <p:nvPicPr>
          <p:cNvPr id="80" name="Graphic 79">
            <a:extLst>
              <a:ext uri="{FF2B5EF4-FFF2-40B4-BE49-F238E27FC236}">
                <a16:creationId xmlns:a16="http://schemas.microsoft.com/office/drawing/2014/main" id="{19B17BD6-B867-47C1-864C-46E47ADDFF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22892" y="3999644"/>
            <a:ext cx="594245" cy="594245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1ACC95EA-C944-4291-B9D6-D14B15E8AB04}"/>
              </a:ext>
            </a:extLst>
          </p:cNvPr>
          <p:cNvSpPr txBox="1"/>
          <p:nvPr/>
        </p:nvSpPr>
        <p:spPr>
          <a:xfrm>
            <a:off x="4504164" y="5463344"/>
            <a:ext cx="4844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3BADAD"/>
                </a:solidFill>
                <a:latin typeface="+mn-lt"/>
              </a:rPr>
              <a:t>IVR</a:t>
            </a:r>
          </a:p>
        </p:txBody>
      </p:sp>
      <p:pic>
        <p:nvPicPr>
          <p:cNvPr id="54" name="Graphic 53">
            <a:extLst>
              <a:ext uri="{FF2B5EF4-FFF2-40B4-BE49-F238E27FC236}">
                <a16:creationId xmlns:a16="http://schemas.microsoft.com/office/drawing/2014/main" id="{FD2A9D1E-030B-4A4E-AC00-28AA3A574A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22892" y="1796816"/>
            <a:ext cx="594245" cy="594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28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6242AF8-FF8F-4812-902A-DD3B690E4D08}"/>
              </a:ext>
            </a:extLst>
          </p:cNvPr>
          <p:cNvGraphicFramePr>
            <a:graphicFrameLocks noGrp="1"/>
          </p:cNvGraphicFramePr>
          <p:nvPr/>
        </p:nvGraphicFramePr>
        <p:xfrm>
          <a:off x="1147870" y="1363053"/>
          <a:ext cx="7353771" cy="449081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72825">
                  <a:extLst>
                    <a:ext uri="{9D8B030D-6E8A-4147-A177-3AD203B41FA5}">
                      <a16:colId xmlns:a16="http://schemas.microsoft.com/office/drawing/2014/main" val="2074511092"/>
                    </a:ext>
                  </a:extLst>
                </a:gridCol>
                <a:gridCol w="6180946">
                  <a:extLst>
                    <a:ext uri="{9D8B030D-6E8A-4147-A177-3AD203B41FA5}">
                      <a16:colId xmlns:a16="http://schemas.microsoft.com/office/drawing/2014/main" val="4012639773"/>
                    </a:ext>
                  </a:extLst>
                </a:gridCol>
              </a:tblGrid>
              <a:tr h="1238224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93303" marR="93303" marT="46651" marB="46651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238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bg2">
                              <a:lumMod val="65000"/>
                              <a:lumOff val="35000"/>
                            </a:schemeClr>
                          </a:solidFill>
                        </a:rPr>
                        <a:t>New proposal for 15/30 minute template</a:t>
                      </a:r>
                      <a:endParaRPr lang="en-US" sz="1400" dirty="0">
                        <a:solidFill>
                          <a:schemeClr val="bg2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279908" marR="279908" marT="93303" marB="93303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4173185"/>
                  </a:ext>
                </a:extLst>
              </a:tr>
              <a:tr h="3252591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93303" marR="93303" marT="46651" marB="46651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600" b="1" dirty="0">
                          <a:solidFill>
                            <a:schemeClr val="bg2">
                              <a:lumMod val="65000"/>
                              <a:lumOff val="35000"/>
                            </a:schemeClr>
                          </a:solidFill>
                        </a:rPr>
                        <a:t>15 minute appointments</a:t>
                      </a: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solidFill>
                            <a:schemeClr val="bg2">
                              <a:lumMod val="65000"/>
                              <a:lumOff val="35000"/>
                            </a:schemeClr>
                          </a:solidFill>
                        </a:rPr>
                        <a:t>Same Day Add On		</a:t>
                      </a: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solidFill>
                            <a:schemeClr val="bg2">
                              <a:lumMod val="65000"/>
                              <a:lumOff val="35000"/>
                            </a:schemeClr>
                          </a:solidFill>
                        </a:rPr>
                        <a:t>Prolonged</a:t>
                      </a: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solidFill>
                            <a:schemeClr val="bg2">
                              <a:lumMod val="65000"/>
                              <a:lumOff val="35000"/>
                            </a:schemeClr>
                          </a:solidFill>
                        </a:rPr>
                        <a:t>Brief </a:t>
                      </a: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solidFill>
                            <a:schemeClr val="bg2">
                              <a:lumMod val="65000"/>
                              <a:lumOff val="35000"/>
                            </a:schemeClr>
                          </a:solidFill>
                        </a:rPr>
                        <a:t>ER D/C</a:t>
                      </a: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solidFill>
                            <a:schemeClr val="bg2">
                              <a:lumMod val="65000"/>
                              <a:lumOff val="35000"/>
                            </a:schemeClr>
                          </a:solidFill>
                        </a:rPr>
                        <a:t>New Acquaintance</a:t>
                      </a: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solidFill>
                            <a:schemeClr val="bg2">
                              <a:lumMod val="65000"/>
                              <a:lumOff val="35000"/>
                            </a:schemeClr>
                          </a:solidFill>
                        </a:rPr>
                        <a:t>BP Check</a:t>
                      </a: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solidFill>
                            <a:schemeClr val="bg2">
                              <a:lumMod val="65000"/>
                              <a:lumOff val="35000"/>
                            </a:schemeClr>
                          </a:solidFill>
                        </a:rPr>
                        <a:t>Diabetic Follow Up</a:t>
                      </a: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solidFill>
                            <a:schemeClr val="bg2">
                              <a:lumMod val="65000"/>
                              <a:lumOff val="35000"/>
                            </a:schemeClr>
                          </a:solidFill>
                        </a:rPr>
                        <a:t>Add new Sick appointment type for appointments that aren’t booked same day</a:t>
                      </a:r>
                    </a:p>
                  </a:txBody>
                  <a:tcPr marL="279908" marR="279908" marT="93303" marB="93303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5125691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C05CEF9F-24B0-4511-B8C2-67D013155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15/30 Template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4F6397A-AB78-4341-B20C-EB8CAD66DF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3240" y="1363053"/>
            <a:ext cx="2256504" cy="449081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33C572B8-8288-47A9-9AC0-FD5883236D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39310" y="3052038"/>
            <a:ext cx="638554" cy="638554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AF2AEC67-22BD-4F7D-A815-53FE142D5F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24354" y="1642720"/>
            <a:ext cx="668466" cy="66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251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6242AF8-FF8F-4812-902A-DD3B690E4D08}"/>
              </a:ext>
            </a:extLst>
          </p:cNvPr>
          <p:cNvGraphicFramePr>
            <a:graphicFrameLocks noGrp="1"/>
          </p:cNvGraphicFramePr>
          <p:nvPr/>
        </p:nvGraphicFramePr>
        <p:xfrm>
          <a:off x="1609343" y="1457059"/>
          <a:ext cx="7353771" cy="42605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42332">
                  <a:extLst>
                    <a:ext uri="{9D8B030D-6E8A-4147-A177-3AD203B41FA5}">
                      <a16:colId xmlns:a16="http://schemas.microsoft.com/office/drawing/2014/main" val="2074511092"/>
                    </a:ext>
                  </a:extLst>
                </a:gridCol>
                <a:gridCol w="5711439">
                  <a:extLst>
                    <a:ext uri="{9D8B030D-6E8A-4147-A177-3AD203B41FA5}">
                      <a16:colId xmlns:a16="http://schemas.microsoft.com/office/drawing/2014/main" val="4012639773"/>
                    </a:ext>
                  </a:extLst>
                </a:gridCol>
              </a:tblGrid>
              <a:tr h="4260592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93303" marR="93303" marT="46651" marB="46651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2400" b="1" dirty="0">
                          <a:solidFill>
                            <a:schemeClr val="bg2">
                              <a:lumMod val="65000"/>
                              <a:lumOff val="35000"/>
                            </a:schemeClr>
                          </a:solidFill>
                        </a:rPr>
                        <a:t>30 minute appointments</a:t>
                      </a: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solidFill>
                            <a:schemeClr val="bg2">
                              <a:lumMod val="65000"/>
                              <a:lumOff val="35000"/>
                            </a:schemeClr>
                          </a:solidFill>
                        </a:rPr>
                        <a:t>CPE</a:t>
                      </a: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solidFill>
                            <a:schemeClr val="bg2">
                              <a:lumMod val="65000"/>
                              <a:lumOff val="35000"/>
                            </a:schemeClr>
                          </a:solidFill>
                        </a:rPr>
                        <a:t>AWV</a:t>
                      </a: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solidFill>
                            <a:schemeClr val="bg2">
                              <a:lumMod val="65000"/>
                              <a:lumOff val="35000"/>
                            </a:schemeClr>
                          </a:solidFill>
                        </a:rPr>
                        <a:t>New Patient</a:t>
                      </a: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solidFill>
                            <a:schemeClr val="bg2">
                              <a:lumMod val="65000"/>
                              <a:lumOff val="35000"/>
                            </a:schemeClr>
                          </a:solidFill>
                        </a:rPr>
                        <a:t>Hospital D/C</a:t>
                      </a: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solidFill>
                            <a:schemeClr val="bg2">
                              <a:lumMod val="65000"/>
                              <a:lumOff val="35000"/>
                            </a:schemeClr>
                          </a:solidFill>
                        </a:rPr>
                        <a:t>Transitional Care</a:t>
                      </a: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solidFill>
                            <a:schemeClr val="bg2">
                              <a:lumMod val="65000"/>
                              <a:lumOff val="35000"/>
                            </a:schemeClr>
                          </a:solidFill>
                        </a:rPr>
                        <a:t>New Patient ER D/C</a:t>
                      </a: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solidFill>
                            <a:schemeClr val="bg2">
                              <a:lumMod val="65000"/>
                              <a:lumOff val="35000"/>
                            </a:schemeClr>
                          </a:solidFill>
                        </a:rPr>
                        <a:t>New Patient Hospital D/C</a:t>
                      </a: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solidFill>
                            <a:schemeClr val="bg2">
                              <a:lumMod val="65000"/>
                              <a:lumOff val="35000"/>
                            </a:schemeClr>
                          </a:solidFill>
                        </a:rPr>
                        <a:t>Pre Op</a:t>
                      </a:r>
                    </a:p>
                  </a:txBody>
                  <a:tcPr marL="279908" marR="279908" marT="93303" marB="93303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5125691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C05CEF9F-24B0-4511-B8C2-67D013155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15/30 Template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AF2AEC67-22BD-4F7D-A815-53FE142D5F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38824" y="2899901"/>
            <a:ext cx="1246207" cy="12462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3EAF499-B606-48FF-ACB4-00EF813E0E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418" y="1457058"/>
            <a:ext cx="2140825" cy="426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995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2A0C8DB-EF6D-4054-AF68-527A4E168F25}"/>
              </a:ext>
            </a:extLst>
          </p:cNvPr>
          <p:cNvSpPr/>
          <p:nvPr/>
        </p:nvSpPr>
        <p:spPr>
          <a:xfrm>
            <a:off x="1538244" y="772002"/>
            <a:ext cx="8883354" cy="5098959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EE56DF8-B8BE-4008-83AC-B8921EED9C77}"/>
              </a:ext>
            </a:extLst>
          </p:cNvPr>
          <p:cNvSpPr/>
          <p:nvPr/>
        </p:nvSpPr>
        <p:spPr>
          <a:xfrm>
            <a:off x="2096174" y="1619429"/>
            <a:ext cx="3052452" cy="3503775"/>
          </a:xfrm>
          <a:prstGeom prst="roundRect">
            <a:avLst>
              <a:gd name="adj" fmla="val 395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6713" y="846034"/>
            <a:ext cx="4702424" cy="494374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5AD0691-98D8-4169-868D-EBBF3EA790B0}"/>
              </a:ext>
            </a:extLst>
          </p:cNvPr>
          <p:cNvGrpSpPr/>
          <p:nvPr/>
        </p:nvGrpSpPr>
        <p:grpSpPr>
          <a:xfrm>
            <a:off x="2148233" y="2072176"/>
            <a:ext cx="2948334" cy="2491457"/>
            <a:chOff x="2295649" y="1694204"/>
            <a:chExt cx="2948334" cy="2491457"/>
          </a:xfrm>
        </p:grpSpPr>
        <p:sp>
          <p:nvSpPr>
            <p:cNvPr id="4" name="TextBox 3"/>
            <p:cNvSpPr txBox="1"/>
            <p:nvPr/>
          </p:nvSpPr>
          <p:spPr>
            <a:xfrm>
              <a:off x="2295649" y="3631663"/>
              <a:ext cx="294833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dirty="0">
                  <a:solidFill>
                    <a:schemeClr val="accent1"/>
                  </a:solidFill>
                </a:rPr>
                <a:t>Dr. </a:t>
              </a:r>
              <a:r>
                <a:rPr lang="en-US" sz="3000" dirty="0" err="1">
                  <a:solidFill>
                    <a:schemeClr val="accent1"/>
                  </a:solidFill>
                </a:rPr>
                <a:t>Chovitz</a:t>
              </a:r>
              <a:endParaRPr lang="en-US" sz="3000" dirty="0">
                <a:solidFill>
                  <a:schemeClr val="accent1"/>
                </a:solidFill>
              </a:endParaRPr>
            </a:p>
          </p:txBody>
        </p:sp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FF3E33DF-C441-45A4-9671-0A1C3A002F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836188" y="1694204"/>
              <a:ext cx="1867256" cy="18672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54892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2A0C8DB-EF6D-4054-AF68-527A4E168F25}"/>
              </a:ext>
            </a:extLst>
          </p:cNvPr>
          <p:cNvSpPr/>
          <p:nvPr/>
        </p:nvSpPr>
        <p:spPr>
          <a:xfrm>
            <a:off x="1538243" y="772002"/>
            <a:ext cx="9161091" cy="5098959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EE56DF8-B8BE-4008-83AC-B8921EED9C77}"/>
              </a:ext>
            </a:extLst>
          </p:cNvPr>
          <p:cNvSpPr/>
          <p:nvPr/>
        </p:nvSpPr>
        <p:spPr>
          <a:xfrm>
            <a:off x="2023535" y="1619429"/>
            <a:ext cx="3052452" cy="3503775"/>
          </a:xfrm>
          <a:prstGeom prst="roundRect">
            <a:avLst>
              <a:gd name="adj" fmla="val 395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050848" y="4082274"/>
            <a:ext cx="29483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accent1"/>
                </a:solidFill>
              </a:rPr>
              <a:t>Dr. Felix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7AAAF85-5D08-40BF-B07C-A073A382C1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04"/>
          <a:stretch/>
        </p:blipFill>
        <p:spPr>
          <a:xfrm>
            <a:off x="5452217" y="885612"/>
            <a:ext cx="5066028" cy="486998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1CDF439F-F83A-48E1-A53C-B061B71F7D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73175" y="2060539"/>
            <a:ext cx="1903679" cy="1903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731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1D26B-00EB-664B-AABF-AA92022D5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Next Best Actions Fuel Call Center Success 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F06B3A3-6901-43B1-B8C9-9E361611850B}"/>
              </a:ext>
            </a:extLst>
          </p:cNvPr>
          <p:cNvGraphicFramePr>
            <a:graphicFrameLocks noGrp="1"/>
          </p:cNvGraphicFramePr>
          <p:nvPr/>
        </p:nvGraphicFramePr>
        <p:xfrm>
          <a:off x="618509" y="1768139"/>
          <a:ext cx="11040282" cy="414918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55060">
                  <a:extLst>
                    <a:ext uri="{9D8B030D-6E8A-4147-A177-3AD203B41FA5}">
                      <a16:colId xmlns:a16="http://schemas.microsoft.com/office/drawing/2014/main" val="2074511092"/>
                    </a:ext>
                  </a:extLst>
                </a:gridCol>
                <a:gridCol w="9685222">
                  <a:extLst>
                    <a:ext uri="{9D8B030D-6E8A-4147-A177-3AD203B41FA5}">
                      <a16:colId xmlns:a16="http://schemas.microsoft.com/office/drawing/2014/main" val="4012639773"/>
                    </a:ext>
                  </a:extLst>
                </a:gridCol>
              </a:tblGrid>
              <a:tr h="195400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2200" b="1" dirty="0">
                          <a:solidFill>
                            <a:schemeClr val="bg1"/>
                          </a:solidFill>
                        </a:rPr>
                        <a:t>Average Value per Outbound Call Made: $44.58 - $79.35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2200" b="1" dirty="0">
                          <a:solidFill>
                            <a:schemeClr val="bg1"/>
                          </a:solidFill>
                        </a:rPr>
                        <a:t>AWV Conversion Rates: 16%-24%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2200" b="1" dirty="0">
                          <a:solidFill>
                            <a:schemeClr val="bg1"/>
                          </a:solidFill>
                        </a:rPr>
                        <a:t>A1c Conversion Rates: 51-58%</a:t>
                      </a:r>
                    </a:p>
                  </a:txBody>
                  <a:tcPr marL="274320" marR="274320" marT="91440" marB="9144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1343835"/>
                  </a:ext>
                </a:extLst>
              </a:tr>
              <a:tr h="219518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22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$1.4 million incremental value – Increased Annual Wellness Visits lead to higher care gap closure rates, including services that contribute to downstream revenue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dirty="0">
                        <a:solidFill>
                          <a:schemeClr val="bg2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274320" marR="274320" marT="91440" marB="9144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5125691"/>
                  </a:ext>
                </a:extLst>
              </a:tr>
            </a:tbl>
          </a:graphicData>
        </a:graphic>
      </p:graphicFrame>
      <p:pic>
        <p:nvPicPr>
          <p:cNvPr id="11" name="Graphic 10">
            <a:extLst>
              <a:ext uri="{FF2B5EF4-FFF2-40B4-BE49-F238E27FC236}">
                <a16:creationId xmlns:a16="http://schemas.microsoft.com/office/drawing/2014/main" id="{29A9E4BB-8C9F-4E8F-AB3D-FF6DF12AFF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7039" y="2530571"/>
            <a:ext cx="682951" cy="682951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9624E819-88C1-4FC5-BDB0-3136F1EAB9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7039" y="4658905"/>
            <a:ext cx="682952" cy="68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178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EA288693-C17D-4EC9-BC03-C8EF89621F44}"/>
              </a:ext>
            </a:extLst>
          </p:cNvPr>
          <p:cNvGrpSpPr/>
          <p:nvPr/>
        </p:nvGrpSpPr>
        <p:grpSpPr>
          <a:xfrm>
            <a:off x="1249639" y="1715550"/>
            <a:ext cx="7272471" cy="3935340"/>
            <a:chOff x="700015" y="1715550"/>
            <a:chExt cx="8414075" cy="3935340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30278094-820A-4786-B245-C5F4EC25F294}"/>
                </a:ext>
              </a:extLst>
            </p:cNvPr>
            <p:cNvGrpSpPr/>
            <p:nvPr/>
          </p:nvGrpSpPr>
          <p:grpSpPr>
            <a:xfrm>
              <a:off x="700016" y="1715550"/>
              <a:ext cx="8414074" cy="3935340"/>
              <a:chOff x="700016" y="1745461"/>
              <a:chExt cx="10393362" cy="3935340"/>
            </a:xfrm>
          </p:grpSpPr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5AE2B96D-6749-A649-94C2-11FD70C0E27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0016" y="5680801"/>
                <a:ext cx="10393362" cy="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766C6B5A-E56A-4900-B8D2-2799FFC4B71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0016" y="5287267"/>
                <a:ext cx="10393362" cy="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FFCE7E8F-A13F-4098-B186-A07C2670D34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0016" y="4893733"/>
                <a:ext cx="10393362" cy="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3DBEB7CA-ADBD-4ED7-B0D9-95CEDC1A66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0016" y="4500199"/>
                <a:ext cx="10393362" cy="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A43401EC-8933-4644-A4DA-C67DAAC4594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0016" y="4106665"/>
                <a:ext cx="10393362" cy="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0F25BD06-EBD7-4AF1-9C07-4CC3A7C9EE2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0016" y="3713131"/>
                <a:ext cx="10393362" cy="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F12FEB00-0B8E-470E-9246-3A52ECE2990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0016" y="3319597"/>
                <a:ext cx="10393362" cy="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8926E1CD-E1E9-4E4E-8D64-B4D49AA246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0016" y="2926063"/>
                <a:ext cx="10393362" cy="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68042FD0-B484-4860-BABE-6D4ABD02CFB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0016" y="2532529"/>
                <a:ext cx="10393362" cy="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F24A767B-3FF2-4A06-97B8-876B87661C3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0016" y="2138995"/>
                <a:ext cx="10393362" cy="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B391489A-F968-4EBE-8C12-5AE4CBDB539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0016" y="1745461"/>
                <a:ext cx="10393362" cy="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DC78EFF0-C9CD-4C05-83F0-14AF12A8A36B}"/>
                </a:ext>
              </a:extLst>
            </p:cNvPr>
            <p:cNvGrpSpPr/>
            <p:nvPr/>
          </p:nvGrpSpPr>
          <p:grpSpPr>
            <a:xfrm>
              <a:off x="700015" y="2112503"/>
              <a:ext cx="8414073" cy="3538382"/>
              <a:chOff x="700015" y="2112503"/>
              <a:chExt cx="8414073" cy="3538382"/>
            </a:xfrm>
          </p:grpSpPr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D0EEAA08-C586-4DA5-86B7-05877FE03175}"/>
                  </a:ext>
                </a:extLst>
              </p:cNvPr>
              <p:cNvSpPr/>
              <p:nvPr/>
            </p:nvSpPr>
            <p:spPr>
              <a:xfrm>
                <a:off x="700015" y="5257356"/>
                <a:ext cx="8414073" cy="393529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FD3B8C88-A538-4793-8CBC-5D25B85DA413}"/>
                  </a:ext>
                </a:extLst>
              </p:cNvPr>
              <p:cNvSpPr/>
              <p:nvPr/>
            </p:nvSpPr>
            <p:spPr>
              <a:xfrm>
                <a:off x="700015" y="4475416"/>
                <a:ext cx="8414073" cy="393529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5D2A258D-C81F-43C0-B860-AA4E94FF0FC0}"/>
                  </a:ext>
                </a:extLst>
              </p:cNvPr>
              <p:cNvSpPr/>
              <p:nvPr/>
            </p:nvSpPr>
            <p:spPr>
              <a:xfrm>
                <a:off x="700015" y="3689203"/>
                <a:ext cx="8414073" cy="393529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84133F27-0441-4A14-898B-F726714B9008}"/>
                  </a:ext>
                </a:extLst>
              </p:cNvPr>
              <p:cNvSpPr/>
              <p:nvPr/>
            </p:nvSpPr>
            <p:spPr>
              <a:xfrm>
                <a:off x="700015" y="2898717"/>
                <a:ext cx="8414073" cy="393529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95678F7B-C8F8-470D-9EDA-E4DEA698B0DA}"/>
                  </a:ext>
                </a:extLst>
              </p:cNvPr>
              <p:cNvSpPr/>
              <p:nvPr/>
            </p:nvSpPr>
            <p:spPr>
              <a:xfrm>
                <a:off x="700015" y="2112503"/>
                <a:ext cx="8414073" cy="393529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1F8D33C4-0CA7-7E47-B550-ACABBD924A09}"/>
              </a:ext>
            </a:extLst>
          </p:cNvPr>
          <p:cNvGraphicFramePr>
            <a:graphicFrameLocks/>
          </p:cNvGraphicFramePr>
          <p:nvPr/>
        </p:nvGraphicFramePr>
        <p:xfrm>
          <a:off x="800244" y="1288262"/>
          <a:ext cx="8414074" cy="46596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C2C03049-F6E6-8147-9082-8793B75F4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Models showed that if we targeted AWVs we saw significant closure of other care gaps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9EF35F-E9EA-4BA4-8A7F-281F3EB2E503}"/>
              </a:ext>
            </a:extLst>
          </p:cNvPr>
          <p:cNvSpPr txBox="1"/>
          <p:nvPr/>
        </p:nvSpPr>
        <p:spPr>
          <a:xfrm>
            <a:off x="1540197" y="1615228"/>
            <a:ext cx="2707793" cy="40092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ts val="3100"/>
              </a:lnSpc>
            </a:pPr>
            <a:r>
              <a:rPr lang="en-US" dirty="0">
                <a:solidFill>
                  <a:schemeClr val="bg2">
                    <a:lumMod val="65000"/>
                    <a:lumOff val="35000"/>
                  </a:schemeClr>
                </a:solidFill>
              </a:rPr>
              <a:t>Colonoscopy Every Five Years</a:t>
            </a:r>
          </a:p>
          <a:p>
            <a:pPr algn="r">
              <a:lnSpc>
                <a:spcPts val="3100"/>
              </a:lnSpc>
            </a:pPr>
            <a:r>
              <a:rPr lang="en-US" dirty="0">
                <a:solidFill>
                  <a:schemeClr val="bg2">
                    <a:lumMod val="65000"/>
                    <a:lumOff val="35000"/>
                  </a:schemeClr>
                </a:solidFill>
              </a:rPr>
              <a:t>Shingles Immunization Age 60+</a:t>
            </a:r>
          </a:p>
          <a:p>
            <a:pPr algn="r">
              <a:lnSpc>
                <a:spcPts val="3100"/>
              </a:lnSpc>
            </a:pPr>
            <a:r>
              <a:rPr lang="en-US" dirty="0">
                <a:solidFill>
                  <a:schemeClr val="bg2">
                    <a:lumMod val="65000"/>
                    <a:lumOff val="35000"/>
                  </a:schemeClr>
                </a:solidFill>
              </a:rPr>
              <a:t>DM Ophthalmology Exam</a:t>
            </a:r>
          </a:p>
          <a:p>
            <a:pPr algn="r">
              <a:lnSpc>
                <a:spcPts val="3100"/>
              </a:lnSpc>
            </a:pPr>
            <a:r>
              <a:rPr lang="en-US" dirty="0">
                <a:solidFill>
                  <a:schemeClr val="bg2">
                    <a:lumMod val="65000"/>
                    <a:lumOff val="35000"/>
                  </a:schemeClr>
                </a:solidFill>
              </a:rPr>
              <a:t>Pneumonia Vaccine Age 65+</a:t>
            </a:r>
          </a:p>
          <a:p>
            <a:pPr algn="r">
              <a:lnSpc>
                <a:spcPts val="3100"/>
              </a:lnSpc>
            </a:pPr>
            <a:r>
              <a:rPr lang="en-US" dirty="0">
                <a:solidFill>
                  <a:schemeClr val="bg2">
                    <a:lumMod val="65000"/>
                    <a:lumOff val="35000"/>
                  </a:schemeClr>
                </a:solidFill>
              </a:rPr>
              <a:t>Influenzas Vaccine</a:t>
            </a:r>
          </a:p>
          <a:p>
            <a:pPr algn="r">
              <a:lnSpc>
                <a:spcPts val="3100"/>
              </a:lnSpc>
            </a:pPr>
            <a:r>
              <a:rPr lang="en-US" dirty="0">
                <a:solidFill>
                  <a:schemeClr val="bg2">
                    <a:lumMod val="65000"/>
                    <a:lumOff val="35000"/>
                  </a:schemeClr>
                </a:solidFill>
              </a:rPr>
              <a:t>Depression Screening</a:t>
            </a:r>
          </a:p>
          <a:p>
            <a:pPr algn="r">
              <a:lnSpc>
                <a:spcPts val="3100"/>
              </a:lnSpc>
            </a:pPr>
            <a:r>
              <a:rPr lang="en-US" dirty="0">
                <a:solidFill>
                  <a:schemeClr val="bg2">
                    <a:lumMod val="65000"/>
                    <a:lumOff val="35000"/>
                  </a:schemeClr>
                </a:solidFill>
              </a:rPr>
              <a:t>Mammogram</a:t>
            </a:r>
          </a:p>
          <a:p>
            <a:pPr algn="r">
              <a:lnSpc>
                <a:spcPts val="3100"/>
              </a:lnSpc>
            </a:pPr>
            <a:r>
              <a:rPr lang="en-US" dirty="0">
                <a:solidFill>
                  <a:schemeClr val="bg2">
                    <a:lumMod val="65000"/>
                    <a:lumOff val="35000"/>
                  </a:schemeClr>
                </a:solidFill>
              </a:rPr>
              <a:t>PCMH Care Plan Letter</a:t>
            </a:r>
          </a:p>
          <a:p>
            <a:pPr algn="r">
              <a:lnSpc>
                <a:spcPts val="3100"/>
              </a:lnSpc>
            </a:pPr>
            <a:r>
              <a:rPr lang="en-US" dirty="0">
                <a:solidFill>
                  <a:schemeClr val="bg2">
                    <a:lumMod val="65000"/>
                    <a:lumOff val="35000"/>
                  </a:schemeClr>
                </a:solidFill>
              </a:rPr>
              <a:t>Falls Risk Annual</a:t>
            </a:r>
          </a:p>
          <a:p>
            <a:pPr algn="r">
              <a:lnSpc>
                <a:spcPts val="3100"/>
              </a:lnSpc>
            </a:pPr>
            <a:r>
              <a:rPr lang="en-US" dirty="0">
                <a:solidFill>
                  <a:schemeClr val="bg2">
                    <a:lumMod val="65000"/>
                    <a:lumOff val="35000"/>
                  </a:schemeClr>
                </a:solidFill>
              </a:rPr>
              <a:t>Colonoscopy Ten Years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64DBD44-5A48-49AA-BCA5-02A894C2573F}"/>
              </a:ext>
            </a:extLst>
          </p:cNvPr>
          <p:cNvGrpSpPr/>
          <p:nvPr/>
        </p:nvGrpSpPr>
        <p:grpSpPr>
          <a:xfrm>
            <a:off x="4108103" y="5651769"/>
            <a:ext cx="4589610" cy="246221"/>
            <a:chOff x="4700083" y="5650392"/>
            <a:chExt cx="4589610" cy="24622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860C4A2-73A0-4261-A2D7-12EE3B76C24C}"/>
                </a:ext>
              </a:extLst>
            </p:cNvPr>
            <p:cNvSpPr txBox="1"/>
            <p:nvPr/>
          </p:nvSpPr>
          <p:spPr>
            <a:xfrm>
              <a:off x="4700083" y="5650392"/>
              <a:ext cx="43954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00%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28818B9-365D-4DD9-87D5-E5470C3687B3}"/>
                </a:ext>
              </a:extLst>
            </p:cNvPr>
            <p:cNvSpPr txBox="1"/>
            <p:nvPr/>
          </p:nvSpPr>
          <p:spPr>
            <a:xfrm>
              <a:off x="5524751" y="5650392"/>
              <a:ext cx="43954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20%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35DD3B7-F64E-4B97-97F5-2D7979D2B638}"/>
                </a:ext>
              </a:extLst>
            </p:cNvPr>
            <p:cNvSpPr txBox="1"/>
            <p:nvPr/>
          </p:nvSpPr>
          <p:spPr>
            <a:xfrm>
              <a:off x="6328056" y="5650392"/>
              <a:ext cx="43954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40%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CBE2315-8415-46E0-A067-E1100E87D4BC}"/>
                </a:ext>
              </a:extLst>
            </p:cNvPr>
            <p:cNvSpPr txBox="1"/>
            <p:nvPr/>
          </p:nvSpPr>
          <p:spPr>
            <a:xfrm>
              <a:off x="7178363" y="5650392"/>
              <a:ext cx="43954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60%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B81DD32-1852-4D2A-AE73-756F6B6ED600}"/>
                </a:ext>
              </a:extLst>
            </p:cNvPr>
            <p:cNvSpPr txBox="1"/>
            <p:nvPr/>
          </p:nvSpPr>
          <p:spPr>
            <a:xfrm>
              <a:off x="8050034" y="5650392"/>
              <a:ext cx="43954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80%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9A02A39-A669-4438-953A-E4136B1A247D}"/>
                </a:ext>
              </a:extLst>
            </p:cNvPr>
            <p:cNvSpPr txBox="1"/>
            <p:nvPr/>
          </p:nvSpPr>
          <p:spPr>
            <a:xfrm>
              <a:off x="8779617" y="5650392"/>
              <a:ext cx="51007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100%</a:t>
              </a:r>
            </a:p>
          </p:txBody>
        </p:sp>
      </p:grp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23942B87-6E09-4C15-929A-E18C104F807C}"/>
              </a:ext>
            </a:extLst>
          </p:cNvPr>
          <p:cNvCxnSpPr/>
          <p:nvPr/>
        </p:nvCxnSpPr>
        <p:spPr>
          <a:xfrm>
            <a:off x="1249639" y="1715550"/>
            <a:ext cx="0" cy="3935335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B4C1559D-E733-44BE-B93F-2DC03467C5DD}"/>
              </a:ext>
            </a:extLst>
          </p:cNvPr>
          <p:cNvSpPr/>
          <p:nvPr/>
        </p:nvSpPr>
        <p:spPr>
          <a:xfrm>
            <a:off x="8793686" y="2986755"/>
            <a:ext cx="2903796" cy="1568154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A29F828-F630-437D-8882-AE01C1AB4DF5}"/>
              </a:ext>
            </a:extLst>
          </p:cNvPr>
          <p:cNvSpPr/>
          <p:nvPr/>
        </p:nvSpPr>
        <p:spPr>
          <a:xfrm>
            <a:off x="8985967" y="3289685"/>
            <a:ext cx="751465" cy="271781"/>
          </a:xfrm>
          <a:prstGeom prst="rect">
            <a:avLst/>
          </a:prstGeom>
          <a:solidFill>
            <a:srgbClr val="A0238E"/>
          </a:solidFill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8A66C39D-4D4C-41D7-895E-E8A2C4A00103}"/>
              </a:ext>
            </a:extLst>
          </p:cNvPr>
          <p:cNvSpPr/>
          <p:nvPr/>
        </p:nvSpPr>
        <p:spPr>
          <a:xfrm>
            <a:off x="8985967" y="3979705"/>
            <a:ext cx="751465" cy="271781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C6EE817-D5AC-4057-9AA5-0273BF5779AB}"/>
              </a:ext>
            </a:extLst>
          </p:cNvPr>
          <p:cNvSpPr txBox="1"/>
          <p:nvPr/>
        </p:nvSpPr>
        <p:spPr>
          <a:xfrm>
            <a:off x="9776629" y="3885967"/>
            <a:ext cx="17810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Closed Care Gap % of Patients with AWVs (Y)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5A0BE97-F3FF-4433-BDFB-7430836523ED}"/>
              </a:ext>
            </a:extLst>
          </p:cNvPr>
          <p:cNvSpPr txBox="1"/>
          <p:nvPr/>
        </p:nvSpPr>
        <p:spPr>
          <a:xfrm>
            <a:off x="9776629" y="3221555"/>
            <a:ext cx="17810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Patients with open AWVs (N)</a:t>
            </a:r>
          </a:p>
        </p:txBody>
      </p:sp>
    </p:spTree>
    <p:extLst>
      <p:ext uri="{BB962C8B-B14F-4D97-AF65-F5344CB8AC3E}">
        <p14:creationId xmlns:p14="http://schemas.microsoft.com/office/powerpoint/2010/main" val="1672461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Rectangle 97">
            <a:extLst>
              <a:ext uri="{FF2B5EF4-FFF2-40B4-BE49-F238E27FC236}">
                <a16:creationId xmlns:a16="http://schemas.microsoft.com/office/drawing/2014/main" id="{5CD8D45F-73D6-496F-A7AA-A02D89D96D83}"/>
              </a:ext>
            </a:extLst>
          </p:cNvPr>
          <p:cNvSpPr/>
          <p:nvPr/>
        </p:nvSpPr>
        <p:spPr>
          <a:xfrm>
            <a:off x="-13492" y="5471897"/>
            <a:ext cx="5123022" cy="141481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D2ED7893-3756-45FD-BE2C-7A3B324D7016}"/>
              </a:ext>
            </a:extLst>
          </p:cNvPr>
          <p:cNvSpPr/>
          <p:nvPr/>
        </p:nvSpPr>
        <p:spPr>
          <a:xfrm>
            <a:off x="-13493" y="803531"/>
            <a:ext cx="5123023" cy="6054470"/>
          </a:xfrm>
          <a:prstGeom prst="rect">
            <a:avLst/>
          </a:prstGeom>
          <a:solidFill>
            <a:schemeClr val="accent6">
              <a:lumMod val="40000"/>
              <a:lumOff val="60000"/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7447D497-B307-4266-966D-508E8A5B122E}"/>
              </a:ext>
            </a:extLst>
          </p:cNvPr>
          <p:cNvSpPr/>
          <p:nvPr/>
        </p:nvSpPr>
        <p:spPr>
          <a:xfrm>
            <a:off x="5118471" y="5471897"/>
            <a:ext cx="7073528" cy="1414817"/>
          </a:xfrm>
          <a:prstGeom prst="rect">
            <a:avLst/>
          </a:prstGeom>
          <a:solidFill>
            <a:schemeClr val="bg1">
              <a:lumMod val="85000"/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Graphic 37">
            <a:extLst>
              <a:ext uri="{FF2B5EF4-FFF2-40B4-BE49-F238E27FC236}">
                <a16:creationId xmlns:a16="http://schemas.microsoft.com/office/drawing/2014/main" id="{C2582738-D701-4CBC-979D-992203497F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99383" y="3983141"/>
            <a:ext cx="7178861" cy="1488756"/>
          </a:xfrm>
          <a:prstGeom prst="rect">
            <a:avLst/>
          </a:prstGeom>
        </p:spPr>
      </p:pic>
      <p:sp>
        <p:nvSpPr>
          <p:cNvPr id="90" name="Rectangle 89">
            <a:extLst>
              <a:ext uri="{FF2B5EF4-FFF2-40B4-BE49-F238E27FC236}">
                <a16:creationId xmlns:a16="http://schemas.microsoft.com/office/drawing/2014/main" id="{9FB453EB-C3A0-4640-835B-1F65FB395E7D}"/>
              </a:ext>
            </a:extLst>
          </p:cNvPr>
          <p:cNvSpPr/>
          <p:nvPr/>
        </p:nvSpPr>
        <p:spPr>
          <a:xfrm>
            <a:off x="5162364" y="3936506"/>
            <a:ext cx="7029636" cy="1558181"/>
          </a:xfrm>
          <a:prstGeom prst="rect">
            <a:avLst/>
          </a:prstGeom>
          <a:solidFill>
            <a:schemeClr val="bg1"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Isosceles Triangle 38">
            <a:extLst>
              <a:ext uri="{FF2B5EF4-FFF2-40B4-BE49-F238E27FC236}">
                <a16:creationId xmlns:a16="http://schemas.microsoft.com/office/drawing/2014/main" id="{DCD25284-2E19-4369-B559-A8B3A0BE7681}"/>
              </a:ext>
            </a:extLst>
          </p:cNvPr>
          <p:cNvSpPr/>
          <p:nvPr/>
        </p:nvSpPr>
        <p:spPr>
          <a:xfrm rot="7154918">
            <a:off x="454219" y="1304775"/>
            <a:ext cx="3518771" cy="4043155"/>
          </a:xfrm>
          <a:prstGeom prst="triangle">
            <a:avLst>
              <a:gd name="adj" fmla="val 49992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Graphic 36">
            <a:extLst>
              <a:ext uri="{FF2B5EF4-FFF2-40B4-BE49-F238E27FC236}">
                <a16:creationId xmlns:a16="http://schemas.microsoft.com/office/drawing/2014/main" id="{2E0CB266-5D44-4209-A710-19A20F3E83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42647" y="4345848"/>
            <a:ext cx="5526156" cy="114601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4237536-09BB-44BF-B2DC-41CDD7E04D0B}"/>
              </a:ext>
            </a:extLst>
          </p:cNvPr>
          <p:cNvSpPr/>
          <p:nvPr/>
        </p:nvSpPr>
        <p:spPr>
          <a:xfrm>
            <a:off x="-19431" y="808074"/>
            <a:ext cx="5144382" cy="102072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D6CD376-D402-410E-A95F-63FAF4FF521D}"/>
              </a:ext>
            </a:extLst>
          </p:cNvPr>
          <p:cNvSpPr/>
          <p:nvPr/>
        </p:nvSpPr>
        <p:spPr>
          <a:xfrm>
            <a:off x="5139126" y="808074"/>
            <a:ext cx="7052873" cy="1020726"/>
          </a:xfrm>
          <a:prstGeom prst="rect">
            <a:avLst/>
          </a:prstGeom>
          <a:solidFill>
            <a:srgbClr val="004F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1732D86-EF06-429F-AB51-F84A1585A2BE}"/>
              </a:ext>
            </a:extLst>
          </p:cNvPr>
          <p:cNvSpPr txBox="1"/>
          <p:nvPr/>
        </p:nvSpPr>
        <p:spPr>
          <a:xfrm>
            <a:off x="1143878" y="1072215"/>
            <a:ext cx="330090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600" dirty="0">
                <a:solidFill>
                  <a:schemeClr val="bg1"/>
                </a:solidFill>
              </a:rPr>
              <a:t>Traditional Marketing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A7AA3AE-494E-4DE3-9E69-140D5B46D0F4}"/>
              </a:ext>
            </a:extLst>
          </p:cNvPr>
          <p:cNvSpPr txBox="1"/>
          <p:nvPr/>
        </p:nvSpPr>
        <p:spPr>
          <a:xfrm>
            <a:off x="6836713" y="1072215"/>
            <a:ext cx="421140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600" dirty="0">
                <a:solidFill>
                  <a:schemeClr val="bg1"/>
                </a:solidFill>
              </a:rPr>
              <a:t>Next Best Action Marketing</a:t>
            </a:r>
          </a:p>
        </p:txBody>
      </p:sp>
      <p:pic>
        <p:nvPicPr>
          <p:cNvPr id="21" name="Picture 20" descr="A picture containing screenshot, computer&#10;&#10;Description automatically generated">
            <a:extLst>
              <a:ext uri="{FF2B5EF4-FFF2-40B4-BE49-F238E27FC236}">
                <a16:creationId xmlns:a16="http://schemas.microsoft.com/office/drawing/2014/main" id="{F6BF9B83-B261-4BFD-A20D-DB1F2A752E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8033" y="2459035"/>
            <a:ext cx="6839358" cy="3351076"/>
          </a:xfrm>
          <a:prstGeom prst="rect">
            <a:avLst/>
          </a:prstGeom>
        </p:spPr>
      </p:pic>
      <p:sp>
        <p:nvSpPr>
          <p:cNvPr id="44" name="Rectangle: Single Corner Rounded 43">
            <a:extLst>
              <a:ext uri="{FF2B5EF4-FFF2-40B4-BE49-F238E27FC236}">
                <a16:creationId xmlns:a16="http://schemas.microsoft.com/office/drawing/2014/main" id="{0FFF7C80-AAB1-4D62-BA96-5B21C6DFD35D}"/>
              </a:ext>
            </a:extLst>
          </p:cNvPr>
          <p:cNvSpPr/>
          <p:nvPr/>
        </p:nvSpPr>
        <p:spPr>
          <a:xfrm>
            <a:off x="-868651" y="2011149"/>
            <a:ext cx="859711" cy="2728291"/>
          </a:xfrm>
          <a:prstGeom prst="round1Rect">
            <a:avLst>
              <a:gd name="adj" fmla="val 0"/>
            </a:avLst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A521C74D-1034-4736-B835-0820D414F54A}"/>
              </a:ext>
            </a:extLst>
          </p:cNvPr>
          <p:cNvSpPr/>
          <p:nvPr/>
        </p:nvSpPr>
        <p:spPr>
          <a:xfrm rot="21142648">
            <a:off x="1767345" y="3639868"/>
            <a:ext cx="399310" cy="399311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4BFD6CFD-2543-4651-8DA4-6E4BFBF87990}"/>
              </a:ext>
            </a:extLst>
          </p:cNvPr>
          <p:cNvSpPr/>
          <p:nvPr/>
        </p:nvSpPr>
        <p:spPr>
          <a:xfrm rot="21142648">
            <a:off x="2199308" y="3358823"/>
            <a:ext cx="382243" cy="38224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E1F59301-DF96-4BC4-9EE2-C5ADB458DD86}"/>
              </a:ext>
            </a:extLst>
          </p:cNvPr>
          <p:cNvSpPr/>
          <p:nvPr/>
        </p:nvSpPr>
        <p:spPr>
          <a:xfrm rot="21142648">
            <a:off x="2658356" y="3175270"/>
            <a:ext cx="342662" cy="34266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5A713B9B-1F1E-4D00-A4FF-1C57521D4709}"/>
              </a:ext>
            </a:extLst>
          </p:cNvPr>
          <p:cNvSpPr/>
          <p:nvPr/>
        </p:nvSpPr>
        <p:spPr>
          <a:xfrm rot="21142648">
            <a:off x="1736563" y="2965906"/>
            <a:ext cx="454226" cy="454227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EED5081F-0A6A-4318-BFE1-765C678E41F7}"/>
              </a:ext>
            </a:extLst>
          </p:cNvPr>
          <p:cNvSpPr/>
          <p:nvPr/>
        </p:nvSpPr>
        <p:spPr>
          <a:xfrm rot="21142648">
            <a:off x="2275502" y="2647251"/>
            <a:ext cx="454226" cy="454227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047D9D7E-F254-43A6-AEE0-52716C377EDD}"/>
              </a:ext>
            </a:extLst>
          </p:cNvPr>
          <p:cNvSpPr/>
          <p:nvPr/>
        </p:nvSpPr>
        <p:spPr>
          <a:xfrm rot="21142648">
            <a:off x="1021776" y="3208531"/>
            <a:ext cx="602329" cy="602329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954E0F90-49F1-4DBD-A387-5486DBFAB036}"/>
              </a:ext>
            </a:extLst>
          </p:cNvPr>
          <p:cNvSpPr/>
          <p:nvPr/>
        </p:nvSpPr>
        <p:spPr>
          <a:xfrm rot="21142648">
            <a:off x="914174" y="2382738"/>
            <a:ext cx="694605" cy="69460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6C138910-373E-469E-AA99-A44E9A29535C}"/>
              </a:ext>
            </a:extLst>
          </p:cNvPr>
          <p:cNvSpPr/>
          <p:nvPr/>
        </p:nvSpPr>
        <p:spPr>
          <a:xfrm rot="21142648">
            <a:off x="1740980" y="2465835"/>
            <a:ext cx="411866" cy="411866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3D371713-FD8C-457C-BADE-FC0AD00FBC34}"/>
              </a:ext>
            </a:extLst>
          </p:cNvPr>
          <p:cNvSpPr/>
          <p:nvPr/>
        </p:nvSpPr>
        <p:spPr>
          <a:xfrm rot="21142648">
            <a:off x="362107" y="2858093"/>
            <a:ext cx="536951" cy="53695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895A25A8-1B37-4526-A191-D36D21641B8F}"/>
              </a:ext>
            </a:extLst>
          </p:cNvPr>
          <p:cNvSpPr/>
          <p:nvPr/>
        </p:nvSpPr>
        <p:spPr>
          <a:xfrm rot="21142648">
            <a:off x="478621" y="3527043"/>
            <a:ext cx="449385" cy="44938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E5272A7A-7B8C-45B7-8C30-DBE84CE1A64B}"/>
              </a:ext>
            </a:extLst>
          </p:cNvPr>
          <p:cNvSpPr/>
          <p:nvPr/>
        </p:nvSpPr>
        <p:spPr>
          <a:xfrm rot="21142648">
            <a:off x="410392" y="2312227"/>
            <a:ext cx="364946" cy="364946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18086DF-10BB-435B-A88E-1045F73ED9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325719" flipH="1">
            <a:off x="3122498" y="3717793"/>
            <a:ext cx="1881452" cy="1881452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E9DC3E41-97EB-4A5F-8B2C-6B54EBB914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1142648">
            <a:off x="1118658" y="3297586"/>
            <a:ext cx="381054" cy="381054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F35663F7-E11C-4035-9BB4-A811769127C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21142648">
            <a:off x="453818" y="2927433"/>
            <a:ext cx="325960" cy="325960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23C68192-479B-4F31-B4FE-B68C1AE6892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21142648">
            <a:off x="585103" y="3621133"/>
            <a:ext cx="221765" cy="221765"/>
          </a:xfrm>
          <a:prstGeom prst="rect">
            <a:avLst/>
          </a:prstGeom>
        </p:spPr>
      </p:pic>
      <p:grpSp>
        <p:nvGrpSpPr>
          <p:cNvPr id="84" name="Group 83">
            <a:extLst>
              <a:ext uri="{FF2B5EF4-FFF2-40B4-BE49-F238E27FC236}">
                <a16:creationId xmlns:a16="http://schemas.microsoft.com/office/drawing/2014/main" id="{DAAB1E7A-3CA4-4326-B8B3-7EA65370DA88}"/>
              </a:ext>
            </a:extLst>
          </p:cNvPr>
          <p:cNvGrpSpPr/>
          <p:nvPr/>
        </p:nvGrpSpPr>
        <p:grpSpPr>
          <a:xfrm>
            <a:off x="1904668" y="2017462"/>
            <a:ext cx="399405" cy="399405"/>
            <a:chOff x="2119046" y="2097407"/>
            <a:chExt cx="411866" cy="411866"/>
          </a:xfrm>
        </p:grpSpPr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54989A30-BE29-47DF-98A7-FAC01E28F42A}"/>
                </a:ext>
              </a:extLst>
            </p:cNvPr>
            <p:cNvSpPr/>
            <p:nvPr/>
          </p:nvSpPr>
          <p:spPr>
            <a:xfrm rot="21142648">
              <a:off x="2119046" y="2097407"/>
              <a:ext cx="411866" cy="41186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5E66C506-D16A-41DE-A1E2-5715287573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 rot="21142648">
              <a:off x="2176088" y="2160461"/>
              <a:ext cx="301559" cy="301559"/>
            </a:xfrm>
            <a:prstGeom prst="rect">
              <a:avLst/>
            </a:prstGeom>
          </p:spPr>
        </p:pic>
      </p:grpSp>
      <p:pic>
        <p:nvPicPr>
          <p:cNvPr id="26" name="Graphic 25">
            <a:extLst>
              <a:ext uri="{FF2B5EF4-FFF2-40B4-BE49-F238E27FC236}">
                <a16:creationId xmlns:a16="http://schemas.microsoft.com/office/drawing/2014/main" id="{1318FA4C-B801-47C6-9855-8F7138EB4B0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21142648">
            <a:off x="1833149" y="3053049"/>
            <a:ext cx="270718" cy="270718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3FAAB758-B783-4DEA-B55B-80BECCE9B2B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 rot="21142648">
            <a:off x="2351005" y="2729182"/>
            <a:ext cx="301559" cy="301559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D8374491-FCEC-4938-892D-00860EE2F63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 rot="21142648">
            <a:off x="1086983" y="2480828"/>
            <a:ext cx="392210" cy="392210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5ABA84A1-697A-48D0-B8AA-11DBBADD655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 rot="21142648">
            <a:off x="1833883" y="3690351"/>
            <a:ext cx="261271" cy="261271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36F7262C-D4C0-427F-BBF5-464B86A7BB1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 rot="21142648">
            <a:off x="2732592" y="3249007"/>
            <a:ext cx="196432" cy="196432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9852C6A3-0693-4938-821A-FD8DE480BAA8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 rot="21142648">
            <a:off x="1804231" y="2519290"/>
            <a:ext cx="301558" cy="301559"/>
          </a:xfrm>
          <a:prstGeom prst="rect">
            <a:avLst/>
          </a:prstGeom>
        </p:spPr>
      </p:pic>
      <p:pic>
        <p:nvPicPr>
          <p:cNvPr id="68" name="Graphic 67">
            <a:extLst>
              <a:ext uri="{FF2B5EF4-FFF2-40B4-BE49-F238E27FC236}">
                <a16:creationId xmlns:a16="http://schemas.microsoft.com/office/drawing/2014/main" id="{92BC0CEF-DD32-40D9-B22C-36FDC192997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21142648">
            <a:off x="2315654" y="3841316"/>
            <a:ext cx="201412" cy="201412"/>
          </a:xfrm>
          <a:prstGeom prst="rect">
            <a:avLst/>
          </a:prstGeom>
        </p:spPr>
      </p:pic>
      <p:pic>
        <p:nvPicPr>
          <p:cNvPr id="70" name="Graphic 69">
            <a:extLst>
              <a:ext uri="{FF2B5EF4-FFF2-40B4-BE49-F238E27FC236}">
                <a16:creationId xmlns:a16="http://schemas.microsoft.com/office/drawing/2014/main" id="{5C7EFD24-1BB5-4A36-A6F2-84BA576FE88F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 rot="21142648">
            <a:off x="2256784" y="3393104"/>
            <a:ext cx="270140" cy="270140"/>
          </a:xfrm>
          <a:prstGeom prst="rect">
            <a:avLst/>
          </a:prstGeom>
        </p:spPr>
      </p:pic>
      <p:pic>
        <p:nvPicPr>
          <p:cNvPr id="72" name="Graphic 71">
            <a:extLst>
              <a:ext uri="{FF2B5EF4-FFF2-40B4-BE49-F238E27FC236}">
                <a16:creationId xmlns:a16="http://schemas.microsoft.com/office/drawing/2014/main" id="{806B0469-F6D8-4767-B030-657FA847BBEC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 rot="21142648">
            <a:off x="510169" y="2392666"/>
            <a:ext cx="189520" cy="189520"/>
          </a:xfrm>
          <a:prstGeom prst="rect">
            <a:avLst/>
          </a:prstGeom>
        </p:spPr>
      </p:pic>
      <p:sp>
        <p:nvSpPr>
          <p:cNvPr id="76" name="Oval 75">
            <a:extLst>
              <a:ext uri="{FF2B5EF4-FFF2-40B4-BE49-F238E27FC236}">
                <a16:creationId xmlns:a16="http://schemas.microsoft.com/office/drawing/2014/main" id="{118BAA31-5CFC-4A88-9B1B-3D6BACE8556C}"/>
              </a:ext>
            </a:extLst>
          </p:cNvPr>
          <p:cNvSpPr/>
          <p:nvPr/>
        </p:nvSpPr>
        <p:spPr>
          <a:xfrm rot="21142648">
            <a:off x="1396107" y="1842754"/>
            <a:ext cx="411866" cy="411866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26195F92-2CDD-4B1F-A7D2-FDC6555E7851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 rot="21142648">
            <a:off x="1503439" y="1942230"/>
            <a:ext cx="205885" cy="205885"/>
          </a:xfrm>
          <a:prstGeom prst="rect">
            <a:avLst/>
          </a:prstGeom>
        </p:spPr>
      </p:pic>
      <p:sp>
        <p:nvSpPr>
          <p:cNvPr id="77" name="Oval 76">
            <a:extLst>
              <a:ext uri="{FF2B5EF4-FFF2-40B4-BE49-F238E27FC236}">
                <a16:creationId xmlns:a16="http://schemas.microsoft.com/office/drawing/2014/main" id="{DC55C480-AC15-455A-95AA-A4F04061DB7C}"/>
              </a:ext>
            </a:extLst>
          </p:cNvPr>
          <p:cNvSpPr/>
          <p:nvPr/>
        </p:nvSpPr>
        <p:spPr>
          <a:xfrm rot="21142648">
            <a:off x="824771" y="1887437"/>
            <a:ext cx="453098" cy="453098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9" name="Graphic 78">
            <a:extLst>
              <a:ext uri="{FF2B5EF4-FFF2-40B4-BE49-F238E27FC236}">
                <a16:creationId xmlns:a16="http://schemas.microsoft.com/office/drawing/2014/main" id="{F4B2E8B7-656C-47E9-8B42-96776F43CC13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919854" y="1967782"/>
            <a:ext cx="250949" cy="250949"/>
          </a:xfrm>
          <a:prstGeom prst="rect">
            <a:avLst/>
          </a:prstGeom>
        </p:spPr>
      </p:pic>
      <p:sp>
        <p:nvSpPr>
          <p:cNvPr id="80" name="Oval 79">
            <a:extLst>
              <a:ext uri="{FF2B5EF4-FFF2-40B4-BE49-F238E27FC236}">
                <a16:creationId xmlns:a16="http://schemas.microsoft.com/office/drawing/2014/main" id="{DCDB6469-C27F-408C-B28F-AC138A17C12F}"/>
              </a:ext>
            </a:extLst>
          </p:cNvPr>
          <p:cNvSpPr/>
          <p:nvPr/>
        </p:nvSpPr>
        <p:spPr>
          <a:xfrm rot="21142648">
            <a:off x="17200" y="3322733"/>
            <a:ext cx="378454" cy="37845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3" name="Graphic 82">
            <a:extLst>
              <a:ext uri="{FF2B5EF4-FFF2-40B4-BE49-F238E27FC236}">
                <a16:creationId xmlns:a16="http://schemas.microsoft.com/office/drawing/2014/main" id="{A044684E-5358-4D4C-9823-F5A4668FD22E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79756" y="3383750"/>
            <a:ext cx="238238" cy="238238"/>
          </a:xfrm>
          <a:prstGeom prst="rect">
            <a:avLst/>
          </a:prstGeom>
        </p:spPr>
      </p:pic>
      <p:grpSp>
        <p:nvGrpSpPr>
          <p:cNvPr id="87" name="Group 86">
            <a:extLst>
              <a:ext uri="{FF2B5EF4-FFF2-40B4-BE49-F238E27FC236}">
                <a16:creationId xmlns:a16="http://schemas.microsoft.com/office/drawing/2014/main" id="{5F828454-0048-4327-BB6E-D3CD79C5A9DF}"/>
              </a:ext>
            </a:extLst>
          </p:cNvPr>
          <p:cNvGrpSpPr/>
          <p:nvPr/>
        </p:nvGrpSpPr>
        <p:grpSpPr>
          <a:xfrm>
            <a:off x="2700447" y="3726443"/>
            <a:ext cx="342662" cy="342662"/>
            <a:chOff x="2700447" y="3726443"/>
            <a:chExt cx="342662" cy="342662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8A0CE51D-955D-44E3-8F70-D70203462734}"/>
                </a:ext>
              </a:extLst>
            </p:cNvPr>
            <p:cNvSpPr/>
            <p:nvPr/>
          </p:nvSpPr>
          <p:spPr>
            <a:xfrm rot="21142648">
              <a:off x="2700447" y="3726443"/>
              <a:ext cx="342662" cy="3426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Graphic 31">
              <a:extLst>
                <a:ext uri="{FF2B5EF4-FFF2-40B4-BE49-F238E27FC236}">
                  <a16:creationId xmlns:a16="http://schemas.microsoft.com/office/drawing/2014/main" id="{27F343EA-92CB-4529-A918-623B70FC6B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96DAC541-7B7A-43D3-8B79-37D633B846F1}">
                  <asvg:svgBlip xmlns:asvg="http://schemas.microsoft.com/office/drawing/2016/SVG/main" r:embed="rId38"/>
                </a:ext>
              </a:extLst>
            </a:blip>
            <a:stretch>
              <a:fillRect/>
            </a:stretch>
          </p:blipFill>
          <p:spPr>
            <a:xfrm rot="4077707">
              <a:off x="2782233" y="3808450"/>
              <a:ext cx="193703" cy="193703"/>
            </a:xfrm>
            <a:prstGeom prst="rect">
              <a:avLst/>
            </a:prstGeom>
          </p:spPr>
        </p:pic>
      </p:grpSp>
      <p:sp>
        <p:nvSpPr>
          <p:cNvPr id="88" name="Oval 87">
            <a:extLst>
              <a:ext uri="{FF2B5EF4-FFF2-40B4-BE49-F238E27FC236}">
                <a16:creationId xmlns:a16="http://schemas.microsoft.com/office/drawing/2014/main" id="{E0F236A1-B349-484D-B673-EF1358A36B66}"/>
              </a:ext>
            </a:extLst>
          </p:cNvPr>
          <p:cNvSpPr/>
          <p:nvPr/>
        </p:nvSpPr>
        <p:spPr>
          <a:xfrm rot="18229971">
            <a:off x="3026109" y="3815146"/>
            <a:ext cx="627271" cy="253753"/>
          </a:xfrm>
          <a:prstGeom prst="ellipse">
            <a:avLst/>
          </a:prstGeom>
          <a:solidFill>
            <a:schemeClr val="tx1">
              <a:lumMod val="20000"/>
              <a:lumOff val="8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6687984A-C9F6-4B04-A880-809BF30DBD4F}"/>
              </a:ext>
            </a:extLst>
          </p:cNvPr>
          <p:cNvSpPr/>
          <p:nvPr/>
        </p:nvSpPr>
        <p:spPr>
          <a:xfrm rot="18229971">
            <a:off x="2957263" y="3798815"/>
            <a:ext cx="639887" cy="253753"/>
          </a:xfrm>
          <a:prstGeom prst="ellipse">
            <a:avLst/>
          </a:prstGeom>
          <a:solidFill>
            <a:schemeClr val="accent3">
              <a:lumMod val="20000"/>
              <a:lumOff val="80000"/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2B4ACEF8-149D-43C8-9EDC-5991E83AE7C6}"/>
              </a:ext>
            </a:extLst>
          </p:cNvPr>
          <p:cNvGrpSpPr/>
          <p:nvPr/>
        </p:nvGrpSpPr>
        <p:grpSpPr>
          <a:xfrm>
            <a:off x="3069018" y="3532390"/>
            <a:ext cx="376417" cy="376417"/>
            <a:chOff x="3069018" y="3532390"/>
            <a:chExt cx="376417" cy="376417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EADF1F4B-0E0D-410B-9F00-81D9F558FA3D}"/>
                </a:ext>
              </a:extLst>
            </p:cNvPr>
            <p:cNvSpPr/>
            <p:nvPr/>
          </p:nvSpPr>
          <p:spPr>
            <a:xfrm rot="21142648">
              <a:off x="3069018" y="3532390"/>
              <a:ext cx="376417" cy="37641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FE0603D9-C1F8-424E-9AFD-029FDA9E54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96DAC541-7B7A-43D3-8B79-37D633B846F1}">
                  <asvg:svgBlip xmlns:asvg="http://schemas.microsoft.com/office/drawing/2016/SVG/main" r:embed="rId40"/>
                </a:ext>
              </a:extLst>
            </a:blip>
            <a:stretch>
              <a:fillRect/>
            </a:stretch>
          </p:blipFill>
          <p:spPr>
            <a:xfrm rot="19177749">
              <a:off x="3163504" y="3609164"/>
              <a:ext cx="197431" cy="197432"/>
            </a:xfrm>
            <a:prstGeom prst="rect">
              <a:avLst/>
            </a:prstGeom>
          </p:spPr>
        </p:pic>
      </p:grpSp>
      <p:pic>
        <p:nvPicPr>
          <p:cNvPr id="91" name="Google Shape;80;p27">
            <a:extLst>
              <a:ext uri="{FF2B5EF4-FFF2-40B4-BE49-F238E27FC236}">
                <a16:creationId xmlns:a16="http://schemas.microsoft.com/office/drawing/2014/main" id="{92BCAE37-BB2F-472F-85B2-1AE237F9EA71}"/>
              </a:ext>
            </a:extLst>
          </p:cNvPr>
          <p:cNvPicPr preferRelativeResize="0"/>
          <p:nvPr/>
        </p:nvPicPr>
        <p:blipFill rotWithShape="1">
          <a:blip r:embed="rId41">
            <a:alphaModFix/>
          </a:blip>
          <a:srcRect/>
          <a:stretch/>
        </p:blipFill>
        <p:spPr>
          <a:xfrm>
            <a:off x="10247264" y="6070372"/>
            <a:ext cx="1514952" cy="484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81;p27" descr="A picture containing tree, light, dark&#10;&#10;Description automatically generated">
            <a:extLst>
              <a:ext uri="{FF2B5EF4-FFF2-40B4-BE49-F238E27FC236}">
                <a16:creationId xmlns:a16="http://schemas.microsoft.com/office/drawing/2014/main" id="{15CBE4B8-07B0-4A0F-815A-45B93FEC8E4C}"/>
              </a:ext>
            </a:extLst>
          </p:cNvPr>
          <p:cNvPicPr preferRelativeResize="0"/>
          <p:nvPr/>
        </p:nvPicPr>
        <p:blipFill rotWithShape="1">
          <a:blip r:embed="rId42">
            <a:alphaModFix/>
          </a:blip>
          <a:srcRect t="66124" r="52243"/>
          <a:stretch/>
        </p:blipFill>
        <p:spPr>
          <a:xfrm flipH="1">
            <a:off x="0" y="0"/>
            <a:ext cx="2911285" cy="893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82;p27" descr="A picture containing tree, dark, light&#10;&#10;Description automatically generated">
            <a:extLst>
              <a:ext uri="{FF2B5EF4-FFF2-40B4-BE49-F238E27FC236}">
                <a16:creationId xmlns:a16="http://schemas.microsoft.com/office/drawing/2014/main" id="{CDE0E91F-46F4-4C35-8C14-3EA3E4E2FF11}"/>
              </a:ext>
            </a:extLst>
          </p:cNvPr>
          <p:cNvPicPr preferRelativeResize="0"/>
          <p:nvPr/>
        </p:nvPicPr>
        <p:blipFill rotWithShape="1">
          <a:blip r:embed="rId43">
            <a:alphaModFix/>
          </a:blip>
          <a:srcRect r="48671" b="68808"/>
          <a:stretch/>
        </p:blipFill>
        <p:spPr>
          <a:xfrm>
            <a:off x="6372877" y="5838825"/>
            <a:ext cx="3874387" cy="101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CEE22F82-E973-1545-978B-7CFB2ADB197C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526" y="4369003"/>
            <a:ext cx="1640392" cy="1640392"/>
          </a:xfrm>
          <a:prstGeom prst="ellipse">
            <a:avLst/>
          </a:prstGeom>
          <a:ln w="63500" cap="rnd">
            <a:solidFill>
              <a:schemeClr val="bg1">
                <a:lumMod val="75000"/>
              </a:schemeClr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1780454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6"/>
          <p:cNvSpPr txBox="1">
            <a:spLocks noGrp="1"/>
          </p:cNvSpPr>
          <p:nvPr>
            <p:ph type="title"/>
          </p:nvPr>
        </p:nvSpPr>
        <p:spPr>
          <a:xfrm>
            <a:off x="3948293" y="989722"/>
            <a:ext cx="8243707" cy="505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</a:pPr>
            <a:r>
              <a:rPr lang="en-US"/>
              <a:t>OUTLINE </a:t>
            </a:r>
            <a:endParaRPr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6407DC0-1E2F-46E6-816A-22E555EED2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9400877"/>
              </p:ext>
            </p:extLst>
          </p:nvPr>
        </p:nvGraphicFramePr>
        <p:xfrm>
          <a:off x="4467826" y="2279890"/>
          <a:ext cx="7204639" cy="389984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2835">
                  <a:extLst>
                    <a:ext uri="{9D8B030D-6E8A-4147-A177-3AD203B41FA5}">
                      <a16:colId xmlns:a16="http://schemas.microsoft.com/office/drawing/2014/main" val="2565109748"/>
                    </a:ext>
                  </a:extLst>
                </a:gridCol>
                <a:gridCol w="789005">
                  <a:extLst>
                    <a:ext uri="{9D8B030D-6E8A-4147-A177-3AD203B41FA5}">
                      <a16:colId xmlns:a16="http://schemas.microsoft.com/office/drawing/2014/main" val="3482833994"/>
                    </a:ext>
                  </a:extLst>
                </a:gridCol>
                <a:gridCol w="6292799">
                  <a:extLst>
                    <a:ext uri="{9D8B030D-6E8A-4147-A177-3AD203B41FA5}">
                      <a16:colId xmlns:a16="http://schemas.microsoft.com/office/drawing/2014/main" val="3088774541"/>
                    </a:ext>
                  </a:extLst>
                </a:gridCol>
              </a:tblGrid>
              <a:tr h="974961"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3ABDC3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2406" marR="32406" marT="16203" marB="16203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</a:t>
                      </a:r>
                    </a:p>
                  </a:txBody>
                  <a:tcPr marL="32406" marR="32406" marT="16203" marB="16203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bg2"/>
                          </a:solidFill>
                        </a:rPr>
                        <a:t>The Health System Imperative – Personalized and Multi-Channel Patient Engagement</a:t>
                      </a:r>
                    </a:p>
                  </a:txBody>
                  <a:tcPr marL="226845" marR="259252" marT="16203" marB="16203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1393769"/>
                  </a:ext>
                </a:extLst>
              </a:tr>
              <a:tr h="974961">
                <a:tc>
                  <a:txBody>
                    <a:bodyPr/>
                    <a:lstStyle/>
                    <a:p>
                      <a:pPr marL="0" marR="0" lvl="0" indent="0" algn="ctr" defTabSz="1828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 dirty="0">
                        <a:solidFill>
                          <a:srgbClr val="004FA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2406" marR="32406" marT="16203" marB="16203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828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700" b="1" dirty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02</a:t>
                      </a:r>
                    </a:p>
                  </a:txBody>
                  <a:tcPr marL="32406" marR="32406" marT="16203" marB="16203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2"/>
                          </a:solidFill>
                        </a:rPr>
                        <a:t>Is Your Health System Set up for Patient Loyalty?</a:t>
                      </a:r>
                    </a:p>
                  </a:txBody>
                  <a:tcPr marL="226845" marR="259252" marT="16203" marB="16203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1031828"/>
                  </a:ext>
                </a:extLst>
              </a:tr>
              <a:tr h="974961">
                <a:tc>
                  <a:txBody>
                    <a:bodyPr/>
                    <a:lstStyle/>
                    <a:p>
                      <a:pPr marL="0" marR="0" lvl="0" indent="0" algn="ctr" defTabSz="1828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 dirty="0">
                        <a:solidFill>
                          <a:srgbClr val="E56D2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2406" marR="32406" marT="16203" marB="16203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828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700" b="1" dirty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03</a:t>
                      </a:r>
                    </a:p>
                  </a:txBody>
                  <a:tcPr marL="32406" marR="32406" marT="16203" marB="16203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2"/>
                          </a:solidFill>
                        </a:rPr>
                        <a:t>Building Blocks for Successful Data-Driven Personalized Dialogue – Five Areas of Actions</a:t>
                      </a:r>
                    </a:p>
                  </a:txBody>
                  <a:tcPr marL="226845" marR="259252" marT="16203" marB="16203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3367463"/>
                  </a:ext>
                </a:extLst>
              </a:tr>
              <a:tr h="974961">
                <a:tc>
                  <a:txBody>
                    <a:bodyPr/>
                    <a:lstStyle/>
                    <a:p>
                      <a:pPr marL="0" marR="0" lvl="0" indent="0" algn="ctr" defTabSz="1828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 dirty="0">
                        <a:solidFill>
                          <a:srgbClr val="1E324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2406" marR="32406" marT="16203" marB="16203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828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700" b="1" dirty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04</a:t>
                      </a:r>
                    </a:p>
                  </a:txBody>
                  <a:tcPr marL="32406" marR="32406" marT="16203" marB="16203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2"/>
                          </a:solidFill>
                        </a:rPr>
                        <a:t>Impact of Successful Engagement</a:t>
                      </a:r>
                    </a:p>
                  </a:txBody>
                  <a:tcPr marL="226845" marR="259252" marT="16203" marB="16203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1798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051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2E8E7-28F4-2C40-B1BD-679FFDF00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379" y="521092"/>
            <a:ext cx="11571241" cy="461533"/>
          </a:xfrm>
        </p:spPr>
        <p:txBody>
          <a:bodyPr/>
          <a:lstStyle/>
          <a:p>
            <a:r>
              <a:rPr lang="en-US" dirty="0"/>
              <a:t>Multi-channel Content Drives Dialogue and Influences Action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8F5543-ED6A-0943-8232-348EF6CDC6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9405" y="1538636"/>
            <a:ext cx="5602355" cy="3984552"/>
          </a:xfrm>
          <a:prstGeom prst="rect">
            <a:avLst/>
          </a:prstGeom>
          <a:noFill/>
          <a:ln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9A2DCD5-577D-A142-9806-96D92F5FD4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074" y="1253658"/>
            <a:ext cx="1751690" cy="2851998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A6E4F5-B246-B648-B211-6E0C7D870A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657" y="1253658"/>
            <a:ext cx="2264448" cy="2851998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36016CC-C22D-654C-A722-ED4911C9517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0668"/>
          <a:stretch/>
        </p:blipFill>
        <p:spPr>
          <a:xfrm>
            <a:off x="1405959" y="3360486"/>
            <a:ext cx="2510770" cy="2047735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D96996-1267-5347-A001-F41C8B368C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694" y="4232586"/>
            <a:ext cx="2017447" cy="2581204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8" name="Picture 7">
            <a:hlinkClick r:id="rId7"/>
            <a:extLst>
              <a:ext uri="{FF2B5EF4-FFF2-40B4-BE49-F238E27FC236}">
                <a16:creationId xmlns:a16="http://schemas.microsoft.com/office/drawing/2014/main" id="{B4A5EBC3-9023-3D41-9258-D9E6F64E28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65" y="4376689"/>
            <a:ext cx="1754713" cy="2437101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D774C1BF-8B92-7747-8723-23E5582DD21C}"/>
              </a:ext>
            </a:extLst>
          </p:cNvPr>
          <p:cNvSpPr/>
          <p:nvPr/>
        </p:nvSpPr>
        <p:spPr>
          <a:xfrm>
            <a:off x="5786547" y="2854882"/>
            <a:ext cx="1765978" cy="1668257"/>
          </a:xfrm>
          <a:prstGeom prst="ellipse">
            <a:avLst/>
          </a:prstGeom>
          <a:solidFill>
            <a:srgbClr val="FFFF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7C3D79D-2E85-4248-B900-2FDDF3033C8D}"/>
              </a:ext>
            </a:extLst>
          </p:cNvPr>
          <p:cNvCxnSpPr/>
          <p:nvPr/>
        </p:nvCxnSpPr>
        <p:spPr>
          <a:xfrm flipH="1" flipV="1">
            <a:off x="5172293" y="3134089"/>
            <a:ext cx="586333" cy="3769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0024218-9029-5642-8BBF-0D0CD02840E7}"/>
              </a:ext>
            </a:extLst>
          </p:cNvPr>
          <p:cNvCxnSpPr>
            <a:cxnSpLocks/>
          </p:cNvCxnSpPr>
          <p:nvPr/>
        </p:nvCxnSpPr>
        <p:spPr>
          <a:xfrm flipH="1">
            <a:off x="5122105" y="3737414"/>
            <a:ext cx="636521" cy="4951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B8AC9A8-2B6A-4344-95B7-E521C141C73B}"/>
              </a:ext>
            </a:extLst>
          </p:cNvPr>
          <p:cNvCxnSpPr>
            <a:cxnSpLocks/>
            <a:stCxn id="9" idx="2"/>
          </p:cNvCxnSpPr>
          <p:nvPr/>
        </p:nvCxnSpPr>
        <p:spPr>
          <a:xfrm flipH="1" flipV="1">
            <a:off x="5137505" y="3629503"/>
            <a:ext cx="649042" cy="595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9372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E292921-060C-461B-B23A-E626D8ACB828}"/>
              </a:ext>
            </a:extLst>
          </p:cNvPr>
          <p:cNvSpPr/>
          <p:nvPr/>
        </p:nvSpPr>
        <p:spPr>
          <a:xfrm>
            <a:off x="401583" y="1770694"/>
            <a:ext cx="3529853" cy="414161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8A5EFD-CEF9-D240-B521-472EB4535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A Look at Newsletter Performance:</a:t>
            </a:r>
            <a:br>
              <a:rPr lang="en-US" sz="3200" dirty="0"/>
            </a:br>
            <a:r>
              <a:rPr lang="en-US" sz="3200" dirty="0"/>
              <a:t>Customization Drives Impact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A7CFDC0-DC7B-3A4B-9288-C5E03FA40A62}"/>
              </a:ext>
            </a:extLst>
          </p:cNvPr>
          <p:cNvGraphicFramePr>
            <a:graphicFrameLocks noGrp="1"/>
          </p:cNvGraphicFramePr>
          <p:nvPr/>
        </p:nvGraphicFramePr>
        <p:xfrm>
          <a:off x="4119618" y="1756317"/>
          <a:ext cx="7670799" cy="4155994"/>
        </p:xfrm>
        <a:graphic>
          <a:graphicData uri="http://schemas.openxmlformats.org/drawingml/2006/table">
            <a:tbl>
              <a:tblPr/>
              <a:tblGrid>
                <a:gridCol w="1749703">
                  <a:extLst>
                    <a:ext uri="{9D8B030D-6E8A-4147-A177-3AD203B41FA5}">
                      <a16:colId xmlns:a16="http://schemas.microsoft.com/office/drawing/2014/main" val="1580011972"/>
                    </a:ext>
                  </a:extLst>
                </a:gridCol>
                <a:gridCol w="827305">
                  <a:extLst>
                    <a:ext uri="{9D8B030D-6E8A-4147-A177-3AD203B41FA5}">
                      <a16:colId xmlns:a16="http://schemas.microsoft.com/office/drawing/2014/main" val="1544685763"/>
                    </a:ext>
                  </a:extLst>
                </a:gridCol>
                <a:gridCol w="1109392">
                  <a:extLst>
                    <a:ext uri="{9D8B030D-6E8A-4147-A177-3AD203B41FA5}">
                      <a16:colId xmlns:a16="http://schemas.microsoft.com/office/drawing/2014/main" val="3414907470"/>
                    </a:ext>
                  </a:extLst>
                </a:gridCol>
                <a:gridCol w="726141">
                  <a:extLst>
                    <a:ext uri="{9D8B030D-6E8A-4147-A177-3AD203B41FA5}">
                      <a16:colId xmlns:a16="http://schemas.microsoft.com/office/drawing/2014/main" val="3853296560"/>
                    </a:ext>
                  </a:extLst>
                </a:gridCol>
                <a:gridCol w="974912">
                  <a:extLst>
                    <a:ext uri="{9D8B030D-6E8A-4147-A177-3AD203B41FA5}">
                      <a16:colId xmlns:a16="http://schemas.microsoft.com/office/drawing/2014/main" val="4095624248"/>
                    </a:ext>
                  </a:extLst>
                </a:gridCol>
                <a:gridCol w="1243667">
                  <a:extLst>
                    <a:ext uri="{9D8B030D-6E8A-4147-A177-3AD203B41FA5}">
                      <a16:colId xmlns:a16="http://schemas.microsoft.com/office/drawing/2014/main" val="2787228374"/>
                    </a:ext>
                  </a:extLst>
                </a:gridCol>
                <a:gridCol w="1039679">
                  <a:extLst>
                    <a:ext uri="{9D8B030D-6E8A-4147-A177-3AD203B41FA5}">
                      <a16:colId xmlns:a16="http://schemas.microsoft.com/office/drawing/2014/main" val="1891901603"/>
                    </a:ext>
                  </a:extLst>
                </a:gridCol>
              </a:tblGrid>
              <a:tr h="346060"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Appts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Appt %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Appts Over Baseline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Appt Value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4803144"/>
                  </a:ext>
                </a:extLst>
              </a:tr>
              <a:tr h="306130">
                <a:tc rowSpan="3"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Group: Control without Personalization</a:t>
                      </a:r>
                    </a:p>
                  </a:txBody>
                  <a:tcPr marL="182880" marR="182880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Open 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41,000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3,432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8.40%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678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$74,591 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9376650"/>
                  </a:ext>
                </a:extLst>
              </a:tr>
              <a:tr h="2129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Unopen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101,000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6,784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6.70%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2420470"/>
                  </a:ext>
                </a:extLst>
              </a:tr>
              <a:tr h="2129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Open %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29%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17430"/>
                  </a:ext>
                </a:extLst>
              </a:tr>
              <a:tr h="217619"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2880" marR="182880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3451689"/>
                  </a:ext>
                </a:extLst>
              </a:tr>
              <a:tr h="452541">
                <a:tc rowSpan="3"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Personalized with Dr. G Email Header</a:t>
                      </a:r>
                    </a:p>
                  </a:txBody>
                  <a:tcPr marL="182880" marR="182880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Open 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165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12.10%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$981 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8676773"/>
                  </a:ext>
                </a:extLst>
              </a:tr>
              <a:tr h="2129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Unopen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244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8.20%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$397 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4483320"/>
                  </a:ext>
                </a:extLst>
              </a:tr>
              <a:tr h="2129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Open %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40%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2747730"/>
                  </a:ext>
                </a:extLst>
              </a:tr>
              <a:tr h="217619"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2880" marR="182880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1943792"/>
                  </a:ext>
                </a:extLst>
              </a:tr>
              <a:tr h="452541">
                <a:tc rowSpan="3"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Personalized with Dr. L Email Header</a:t>
                      </a:r>
                    </a:p>
                  </a:txBody>
                  <a:tcPr marL="182880" marR="182880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Open 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672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11.30%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$3,395 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3782984"/>
                  </a:ext>
                </a:extLst>
              </a:tr>
              <a:tr h="2129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Unopen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882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8.00%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$1,293 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0044722"/>
                  </a:ext>
                </a:extLst>
              </a:tr>
              <a:tr h="2129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Open %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43%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865011"/>
                  </a:ext>
                </a:extLst>
              </a:tr>
              <a:tr h="217619"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2880" marR="182880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6467283"/>
                  </a:ext>
                </a:extLst>
              </a:tr>
              <a:tr h="212960">
                <a:tc rowSpan="3"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Personalized with Dr. W Email Header</a:t>
                      </a:r>
                    </a:p>
                  </a:txBody>
                  <a:tcPr marL="182880" marR="182880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Open 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 674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9.60%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$2,170 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0377365"/>
                  </a:ext>
                </a:extLst>
              </a:tr>
              <a:tr h="2129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Unopen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808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5.20%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930541"/>
                  </a:ext>
                </a:extLst>
              </a:tr>
              <a:tr h="2129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Open %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45%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6269025"/>
                  </a:ext>
                </a:extLst>
              </a:tr>
            </a:tbl>
          </a:graphicData>
        </a:graphic>
      </p:graphicFrame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DBF213F-1AE7-854F-854F-5187031BC68D}"/>
              </a:ext>
            </a:extLst>
          </p:cNvPr>
          <p:cNvCxnSpPr>
            <a:cxnSpLocks/>
          </p:cNvCxnSpPr>
          <p:nvPr/>
        </p:nvCxnSpPr>
        <p:spPr>
          <a:xfrm>
            <a:off x="2095226" y="2433694"/>
            <a:ext cx="0" cy="3429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CC376293-80B9-6742-9E92-8BCA5AFD10FF}"/>
              </a:ext>
            </a:extLst>
          </p:cNvPr>
          <p:cNvSpPr txBox="1"/>
          <p:nvPr/>
        </p:nvSpPr>
        <p:spPr>
          <a:xfrm>
            <a:off x="929366" y="1882749"/>
            <a:ext cx="27774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Inject Next Best Actions into Patient Newsletters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34981D9-6FC7-CA45-9639-52A4577AC262}"/>
              </a:ext>
            </a:extLst>
          </p:cNvPr>
          <p:cNvSpPr/>
          <p:nvPr/>
        </p:nvSpPr>
        <p:spPr>
          <a:xfrm>
            <a:off x="6991609" y="2526919"/>
            <a:ext cx="515816" cy="56270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8600">
              <a:defRPr/>
            </a:pPr>
            <a:endParaRPr lang="en-US" sz="9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1CE47E0-E1FF-B14D-8681-EA01402C6051}"/>
              </a:ext>
            </a:extLst>
          </p:cNvPr>
          <p:cNvSpPr/>
          <p:nvPr/>
        </p:nvSpPr>
        <p:spPr>
          <a:xfrm>
            <a:off x="6991609" y="5574075"/>
            <a:ext cx="515816" cy="56270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8600">
              <a:defRPr/>
            </a:pPr>
            <a:endParaRPr lang="en-US" sz="9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F7428446-8475-BE47-86C3-79534649A4C9}"/>
              </a:ext>
            </a:extLst>
          </p:cNvPr>
          <p:cNvSpPr/>
          <p:nvPr/>
        </p:nvSpPr>
        <p:spPr>
          <a:xfrm>
            <a:off x="9970370" y="1255063"/>
            <a:ext cx="356972" cy="410151"/>
          </a:xfrm>
          <a:prstGeom prst="down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8600">
              <a:defRPr/>
            </a:pPr>
            <a:endParaRPr lang="en-US" sz="9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Down Arrow 9">
            <a:extLst>
              <a:ext uri="{FF2B5EF4-FFF2-40B4-BE49-F238E27FC236}">
                <a16:creationId xmlns:a16="http://schemas.microsoft.com/office/drawing/2014/main" id="{56D72ED7-D5D3-2445-9E34-932ECEAFF4FE}"/>
              </a:ext>
            </a:extLst>
          </p:cNvPr>
          <p:cNvSpPr/>
          <p:nvPr/>
        </p:nvSpPr>
        <p:spPr>
          <a:xfrm rot="10800000">
            <a:off x="7035742" y="6035554"/>
            <a:ext cx="427549" cy="410151"/>
          </a:xfrm>
          <a:prstGeom prst="down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8600">
              <a:defRPr/>
            </a:pPr>
            <a:endParaRPr lang="en-US" sz="9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87F4EAC-0058-784D-98C1-B4DB74EE3E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9155" y="2472575"/>
            <a:ext cx="2157911" cy="3405583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4234737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3E7DAC8-0823-4C49-9AAD-10D53A6FF729}"/>
              </a:ext>
            </a:extLst>
          </p:cNvPr>
          <p:cNvSpPr/>
          <p:nvPr/>
        </p:nvSpPr>
        <p:spPr>
          <a:xfrm>
            <a:off x="316005" y="1299975"/>
            <a:ext cx="3287806" cy="45898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9F043F7-B8C2-4785-B2B9-36BFABAF4F66}"/>
              </a:ext>
            </a:extLst>
          </p:cNvPr>
          <p:cNvSpPr/>
          <p:nvPr/>
        </p:nvSpPr>
        <p:spPr>
          <a:xfrm>
            <a:off x="3603811" y="1299975"/>
            <a:ext cx="8183727" cy="458983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5236E2-F250-8F4B-93E0-581F61CBC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 Drives People to Book Appointments</a:t>
            </a:r>
          </a:p>
        </p:txBody>
      </p:sp>
      <p:graphicFrame>
        <p:nvGraphicFramePr>
          <p:cNvPr id="3" name="Content Placeholder 6">
            <a:extLst>
              <a:ext uri="{FF2B5EF4-FFF2-40B4-BE49-F238E27FC236}">
                <a16:creationId xmlns:a16="http://schemas.microsoft.com/office/drawing/2014/main" id="{53FB8391-7E75-2D4B-BDD9-40E1BDD690BA}"/>
              </a:ext>
            </a:extLst>
          </p:cNvPr>
          <p:cNvGraphicFramePr>
            <a:graphicFrameLocks/>
          </p:cNvGraphicFramePr>
          <p:nvPr/>
        </p:nvGraphicFramePr>
        <p:xfrm>
          <a:off x="3726027" y="1346326"/>
          <a:ext cx="7946020" cy="44507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6BE3FC1-2685-D143-8B5B-FD3C298ED49E}"/>
              </a:ext>
            </a:extLst>
          </p:cNvPr>
          <p:cNvSpPr txBox="1"/>
          <p:nvPr/>
        </p:nvSpPr>
        <p:spPr>
          <a:xfrm>
            <a:off x="4377026" y="2801531"/>
            <a:ext cx="15329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Healthcare system starts using SRM’s data-proven content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B65FBBB-8857-FB43-892C-8D7CC623685E}"/>
              </a:ext>
            </a:extLst>
          </p:cNvPr>
          <p:cNvCxnSpPr/>
          <p:nvPr/>
        </p:nvCxnSpPr>
        <p:spPr>
          <a:xfrm>
            <a:off x="5050865" y="3632528"/>
            <a:ext cx="0" cy="845343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3CC8A7D-661D-41DA-86A2-05F195466673}"/>
              </a:ext>
            </a:extLst>
          </p:cNvPr>
          <p:cNvSpPr txBox="1"/>
          <p:nvPr/>
        </p:nvSpPr>
        <p:spPr>
          <a:xfrm>
            <a:off x="445259" y="1941564"/>
            <a:ext cx="3072653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lvl="1">
              <a:spcBef>
                <a:spcPts val="1200"/>
              </a:spcBef>
            </a:pPr>
            <a:r>
              <a:rPr lang="en-US" sz="1800" b="1" dirty="0">
                <a:solidFill>
                  <a:schemeClr val="tx1">
                    <a:lumMod val="40000"/>
                    <a:lumOff val="60000"/>
                  </a:schemeClr>
                </a:solidFill>
              </a:rPr>
              <a:t>Customized newsletters conversion rates were </a:t>
            </a:r>
            <a:r>
              <a:rPr lang="en-US" sz="1800" b="1" dirty="0">
                <a:solidFill>
                  <a:schemeClr val="bg1"/>
                </a:solidFill>
              </a:rPr>
              <a:t>as high as 14.8% and averaged 8.6% </a:t>
            </a:r>
            <a:r>
              <a:rPr lang="en-US" sz="1800" b="1" dirty="0">
                <a:solidFill>
                  <a:schemeClr val="tx1">
                    <a:lumMod val="40000"/>
                    <a:lumOff val="60000"/>
                  </a:schemeClr>
                </a:solidFill>
              </a:rPr>
              <a:t>(vs. 4.5% for non-customized) </a:t>
            </a:r>
          </a:p>
          <a:p>
            <a:pPr marL="182880" lvl="1">
              <a:spcBef>
                <a:spcPts val="1200"/>
              </a:spcBef>
            </a:pPr>
            <a:r>
              <a:rPr lang="en-US" sz="1800" b="1" dirty="0">
                <a:solidFill>
                  <a:schemeClr val="tx1">
                    <a:lumMod val="40000"/>
                    <a:lumOff val="60000"/>
                  </a:schemeClr>
                </a:solidFill>
              </a:rPr>
              <a:t>Appointment revenue generated in May: </a:t>
            </a:r>
            <a:r>
              <a:rPr lang="en-US" sz="3000" b="1" dirty="0">
                <a:solidFill>
                  <a:schemeClr val="tx2"/>
                </a:solidFill>
              </a:rPr>
              <a:t>$27,610 </a:t>
            </a:r>
            <a:br>
              <a:rPr lang="en-US" sz="1800" b="1" u="sng" dirty="0">
                <a:solidFill>
                  <a:schemeClr val="tx2"/>
                </a:solidFill>
              </a:rPr>
            </a:br>
            <a:r>
              <a:rPr lang="en-US" sz="1800" dirty="0">
                <a:solidFill>
                  <a:schemeClr val="tx2"/>
                </a:solidFill>
              </a:rPr>
              <a:t>(highest month to date) </a:t>
            </a:r>
          </a:p>
          <a:p>
            <a:endParaRPr lang="en-US" sz="1800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C5B2721-1F14-45E2-A652-6AD34695C533}"/>
              </a:ext>
            </a:extLst>
          </p:cNvPr>
          <p:cNvSpPr/>
          <p:nvPr/>
        </p:nvSpPr>
        <p:spPr>
          <a:xfrm>
            <a:off x="461138" y="2050676"/>
            <a:ext cx="134471" cy="13447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F47F074-AEF8-45BD-B6C0-B3BA0F654BB7}"/>
              </a:ext>
            </a:extLst>
          </p:cNvPr>
          <p:cNvSpPr/>
          <p:nvPr/>
        </p:nvSpPr>
        <p:spPr>
          <a:xfrm>
            <a:off x="461138" y="3872757"/>
            <a:ext cx="134471" cy="13447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533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C81D4A5-284B-4805-8AD2-CCCEF419BADE}"/>
              </a:ext>
            </a:extLst>
          </p:cNvPr>
          <p:cNvSpPr/>
          <p:nvPr/>
        </p:nvSpPr>
        <p:spPr>
          <a:xfrm>
            <a:off x="3807364" y="1922929"/>
            <a:ext cx="6551756" cy="391309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2D7C57-207B-0A4D-951E-7E8FAE9C9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Than One Year Later:</a:t>
            </a:r>
            <a:br>
              <a:rPr lang="en-US" dirty="0"/>
            </a:br>
            <a:r>
              <a:rPr lang="en-US" dirty="0"/>
              <a:t>Appt Conversion Rates Still High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graphicFrame>
        <p:nvGraphicFramePr>
          <p:cNvPr id="6" name="Content Placeholder 4">
            <a:extLst>
              <a:ext uri="{FF2B5EF4-FFF2-40B4-BE49-F238E27FC236}">
                <a16:creationId xmlns:a16="http://schemas.microsoft.com/office/drawing/2014/main" id="{226E9660-C706-AA4C-84B3-77D3BCE4C1D1}"/>
              </a:ext>
            </a:extLst>
          </p:cNvPr>
          <p:cNvGraphicFramePr>
            <a:graphicFrameLocks/>
          </p:cNvGraphicFramePr>
          <p:nvPr/>
        </p:nvGraphicFramePr>
        <p:xfrm>
          <a:off x="4261147" y="2144807"/>
          <a:ext cx="6097973" cy="36912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24CFBC0D-0789-457F-9839-0126F71A9CA7}"/>
              </a:ext>
            </a:extLst>
          </p:cNvPr>
          <p:cNvSpPr/>
          <p:nvPr/>
        </p:nvSpPr>
        <p:spPr>
          <a:xfrm>
            <a:off x="1366345" y="1922929"/>
            <a:ext cx="2561665" cy="39130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DF3936-D22E-CE4B-88E7-391BB9F29BB4}"/>
              </a:ext>
            </a:extLst>
          </p:cNvPr>
          <p:cNvSpPr txBox="1"/>
          <p:nvPr/>
        </p:nvSpPr>
        <p:spPr>
          <a:xfrm>
            <a:off x="1602448" y="2889424"/>
            <a:ext cx="235581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Average monthly appointment revenue from newsletters: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3500" b="1" dirty="0">
                <a:solidFill>
                  <a:schemeClr val="bg1"/>
                </a:solidFill>
              </a:rPr>
              <a:t>$44,930</a:t>
            </a:r>
          </a:p>
        </p:txBody>
      </p:sp>
    </p:spTree>
    <p:extLst>
      <p:ext uri="{BB962C8B-B14F-4D97-AF65-F5344CB8AC3E}">
        <p14:creationId xmlns:p14="http://schemas.microsoft.com/office/powerpoint/2010/main" val="3147049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Utilizing Data Analytics in Managing Patients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49325"/>
            <a:ext cx="8474075" cy="4886325"/>
          </a:xfrm>
        </p:spPr>
        <p:txBody>
          <a:bodyPr>
            <a:noAutofit/>
          </a:bodyPr>
          <a:lstStyle/>
          <a:p>
            <a:pPr lvl="1"/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6444" y="1239635"/>
            <a:ext cx="8399111" cy="463874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872298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Technology and Data Impacting Service Delivery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2039938"/>
            <a:ext cx="8474075" cy="3795712"/>
          </a:xfrm>
        </p:spPr>
        <p:txBody>
          <a:bodyPr>
            <a:noAutofit/>
          </a:bodyPr>
          <a:lstStyle/>
          <a:p>
            <a:pPr lvl="1"/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0A7AB4B0-903A-4191-AD0A-9953B23DA62D}"/>
              </a:ext>
            </a:extLst>
          </p:cNvPr>
          <p:cNvGraphicFramePr>
            <a:graphicFrameLocks/>
          </p:cNvGraphicFramePr>
          <p:nvPr/>
        </p:nvGraphicFramePr>
        <p:xfrm>
          <a:off x="2209086" y="1264797"/>
          <a:ext cx="7389433" cy="22945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F2460A20-42F1-4116-BCF2-5D707D9D4013}"/>
              </a:ext>
            </a:extLst>
          </p:cNvPr>
          <p:cNvGraphicFramePr>
            <a:graphicFrameLocks/>
          </p:cNvGraphicFramePr>
          <p:nvPr/>
        </p:nvGraphicFramePr>
        <p:xfrm>
          <a:off x="2209086" y="3849152"/>
          <a:ext cx="7389433" cy="24954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54683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GFP – Improving Provider Profitability</a:t>
            </a:r>
          </a:p>
        </p:txBody>
      </p:sp>
      <p:graphicFrame>
        <p:nvGraphicFramePr>
          <p:cNvPr id="5" name="Chart 4"/>
          <p:cNvGraphicFramePr>
            <a:graphicFrameLocks/>
          </p:cNvGraphicFramePr>
          <p:nvPr/>
        </p:nvGraphicFramePr>
        <p:xfrm>
          <a:off x="2151844" y="1361286"/>
          <a:ext cx="7888312" cy="46109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76928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CEF9F-24B0-4511-B8C2-67D013155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839" y="513427"/>
            <a:ext cx="11118843" cy="461533"/>
          </a:xfrm>
        </p:spPr>
        <p:txBody>
          <a:bodyPr/>
          <a:lstStyle/>
          <a:p>
            <a:r>
              <a:rPr lang="en-US" dirty="0"/>
              <a:t>Western Connecticut Health Network Q4 2018 Quality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BAC5BC-5EFA-4343-980F-96331452F319}"/>
              </a:ext>
            </a:extLst>
          </p:cNvPr>
          <p:cNvSpPr txBox="1"/>
          <p:nvPr/>
        </p:nvSpPr>
        <p:spPr>
          <a:xfrm>
            <a:off x="4687367" y="1157957"/>
            <a:ext cx="22605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bg2">
                    <a:lumMod val="65000"/>
                    <a:lumOff val="35000"/>
                  </a:schemeClr>
                </a:solidFill>
              </a:rPr>
              <a:t>claims thru 12/31/2018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1E29AB1-1A19-4418-A228-6DC80753C16A}"/>
              </a:ext>
            </a:extLst>
          </p:cNvPr>
          <p:cNvSpPr/>
          <p:nvPr/>
        </p:nvSpPr>
        <p:spPr>
          <a:xfrm>
            <a:off x="699799" y="5202974"/>
            <a:ext cx="18950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bg2">
                    <a:lumMod val="65000"/>
                    <a:lumOff val="35000"/>
                  </a:schemeClr>
                </a:solidFill>
              </a:rPr>
              <a:t>Top 4 ranked Quality </a:t>
            </a:r>
          </a:p>
          <a:p>
            <a:pPr algn="ctr"/>
            <a:r>
              <a:rPr lang="en-US" dirty="0">
                <a:solidFill>
                  <a:schemeClr val="bg2">
                    <a:lumMod val="65000"/>
                    <a:lumOff val="35000"/>
                  </a:schemeClr>
                </a:solidFill>
              </a:rPr>
              <a:t>Measures are scored</a:t>
            </a:r>
            <a:endParaRPr lang="en-US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38AE5AC-1412-450A-8AF2-2BAF700CD7C8}"/>
              </a:ext>
            </a:extLst>
          </p:cNvPr>
          <p:cNvSpPr/>
          <p:nvPr/>
        </p:nvSpPr>
        <p:spPr>
          <a:xfrm>
            <a:off x="2863916" y="5202974"/>
            <a:ext cx="185336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2">
                    <a:lumMod val="65000"/>
                    <a:lumOff val="35000"/>
                  </a:schemeClr>
                </a:solidFill>
              </a:rPr>
              <a:t>Quality Adjusted Percentage= </a:t>
            </a:r>
            <a:r>
              <a:rPr lang="en-US" sz="1600" b="1" dirty="0">
                <a:solidFill>
                  <a:schemeClr val="bg2">
                    <a:lumMod val="65000"/>
                    <a:lumOff val="35000"/>
                  </a:schemeClr>
                </a:solidFill>
              </a:rPr>
              <a:t>60 %</a:t>
            </a:r>
            <a:endParaRPr lang="en-US" sz="1600" b="1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6046B2E3-CE9B-4F74-8953-1448F071D0DC}"/>
              </a:ext>
            </a:extLst>
          </p:cNvPr>
          <p:cNvSpPr/>
          <p:nvPr/>
        </p:nvSpPr>
        <p:spPr>
          <a:xfrm>
            <a:off x="4973487" y="5202974"/>
            <a:ext cx="228780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2">
                    <a:lumMod val="65000"/>
                    <a:lumOff val="35000"/>
                  </a:schemeClr>
                </a:solidFill>
              </a:rPr>
              <a:t>Total Population through</a:t>
            </a:r>
          </a:p>
          <a:p>
            <a:r>
              <a:rPr lang="en-US" dirty="0">
                <a:solidFill>
                  <a:schemeClr val="bg2">
                    <a:lumMod val="65000"/>
                    <a:lumOff val="35000"/>
                  </a:schemeClr>
                </a:solidFill>
              </a:rPr>
              <a:t>December 2018 = </a:t>
            </a:r>
            <a:r>
              <a:rPr lang="en-US" sz="1600" b="1" dirty="0">
                <a:solidFill>
                  <a:schemeClr val="bg2">
                    <a:lumMod val="65000"/>
                    <a:lumOff val="35000"/>
                  </a:schemeClr>
                </a:solidFill>
              </a:rPr>
              <a:t>15,626</a:t>
            </a:r>
            <a:endParaRPr lang="en-US" sz="1600" b="1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5A12965-ADA1-4D97-A68D-A1C0A63B599E}"/>
              </a:ext>
            </a:extLst>
          </p:cNvPr>
          <p:cNvGrpSpPr/>
          <p:nvPr/>
        </p:nvGrpSpPr>
        <p:grpSpPr>
          <a:xfrm>
            <a:off x="626067" y="5113033"/>
            <a:ext cx="4252504" cy="780079"/>
            <a:chOff x="623843" y="4975514"/>
            <a:chExt cx="4252504" cy="1164640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4FAE30E-1A4F-4523-8D01-A0B29121745B}"/>
                </a:ext>
              </a:extLst>
            </p:cNvPr>
            <p:cNvCxnSpPr/>
            <p:nvPr/>
          </p:nvCxnSpPr>
          <p:spPr>
            <a:xfrm>
              <a:off x="2823236" y="4975514"/>
              <a:ext cx="0" cy="116464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EAFB5B7F-C907-4DDA-96F9-290FB6B93966}"/>
                </a:ext>
              </a:extLst>
            </p:cNvPr>
            <p:cNvCxnSpPr/>
            <p:nvPr/>
          </p:nvCxnSpPr>
          <p:spPr>
            <a:xfrm>
              <a:off x="4876347" y="4975514"/>
              <a:ext cx="0" cy="116464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5159B95D-FECA-4E4D-BF2E-1FEB03FF184E}"/>
                </a:ext>
              </a:extLst>
            </p:cNvPr>
            <p:cNvCxnSpPr/>
            <p:nvPr/>
          </p:nvCxnSpPr>
          <p:spPr>
            <a:xfrm>
              <a:off x="623843" y="4975514"/>
              <a:ext cx="0" cy="116464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8161020B-AF92-46FC-98EC-8963D5B603C7}"/>
              </a:ext>
            </a:extLst>
          </p:cNvPr>
          <p:cNvGraphicFramePr>
            <a:graphicFrameLocks noGrp="1"/>
          </p:cNvGraphicFramePr>
          <p:nvPr/>
        </p:nvGraphicFramePr>
        <p:xfrm>
          <a:off x="423331" y="1696418"/>
          <a:ext cx="10572719" cy="3286000"/>
        </p:xfrm>
        <a:graphic>
          <a:graphicData uri="http://schemas.openxmlformats.org/drawingml/2006/table">
            <a:tbl>
              <a:tblPr/>
              <a:tblGrid>
                <a:gridCol w="6110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1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03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09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7404">
                  <a:extLst>
                    <a:ext uri="{9D8B030D-6E8A-4147-A177-3AD203B41FA5}">
                      <a16:colId xmlns:a16="http://schemas.microsoft.com/office/drawing/2014/main" val="429465940"/>
                    </a:ext>
                  </a:extLst>
                </a:gridCol>
                <a:gridCol w="577404">
                  <a:extLst>
                    <a:ext uri="{9D8B030D-6E8A-4147-A177-3AD203B41FA5}">
                      <a16:colId xmlns:a16="http://schemas.microsoft.com/office/drawing/2014/main" val="402826152"/>
                    </a:ext>
                  </a:extLst>
                </a:gridCol>
                <a:gridCol w="577404">
                  <a:extLst>
                    <a:ext uri="{9D8B030D-6E8A-4147-A177-3AD203B41FA5}">
                      <a16:colId xmlns:a16="http://schemas.microsoft.com/office/drawing/2014/main" val="3551117148"/>
                    </a:ext>
                  </a:extLst>
                </a:gridCol>
                <a:gridCol w="5774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0408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0408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8880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0326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0326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03266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03266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03266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03266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03266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03266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03266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03266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</a:tblGrid>
              <a:tr h="60738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5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Measure Grouping/ Measure Number</a:t>
                      </a:r>
                    </a:p>
                  </a:txBody>
                  <a:tcPr marL="8803" marR="8803" marT="88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8D8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5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Measure Short Description</a:t>
                      </a:r>
                    </a:p>
                  </a:txBody>
                  <a:tcPr marL="8803" marR="8803" marT="88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8D8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5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Denominator</a:t>
                      </a:r>
                    </a:p>
                  </a:txBody>
                  <a:tcPr marL="8803" marR="8803" marT="88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8D8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5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Numerator</a:t>
                      </a:r>
                    </a:p>
                  </a:txBody>
                  <a:tcPr marL="8803" marR="8803" marT="88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8D8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5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1Q 2018</a:t>
                      </a:r>
                    </a:p>
                  </a:txBody>
                  <a:tcPr marL="8803" marR="8803" marT="88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8D8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5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2Q 2018</a:t>
                      </a:r>
                    </a:p>
                  </a:txBody>
                  <a:tcPr marL="8803" marR="8803" marT="88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8D8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5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3Q 2018</a:t>
                      </a:r>
                    </a:p>
                  </a:txBody>
                  <a:tcPr marL="8803" marR="8803" marT="88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8D8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5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Results thru 9/30/2018</a:t>
                      </a:r>
                    </a:p>
                  </a:txBody>
                  <a:tcPr marL="8803" marR="8803" marT="88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8D8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5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Baseline</a:t>
                      </a:r>
                    </a:p>
                  </a:txBody>
                  <a:tcPr marL="8803" marR="8803" marT="88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8D8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5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Aetna National Average</a:t>
                      </a:r>
                    </a:p>
                  </a:txBody>
                  <a:tcPr marL="8803" marR="8803" marT="88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8D8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5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CT Mean</a:t>
                      </a:r>
                    </a:p>
                  </a:txBody>
                  <a:tcPr marL="8803" marR="8803" marT="88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8D8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5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10%</a:t>
                      </a:r>
                    </a:p>
                  </a:txBody>
                  <a:tcPr marL="8803" marR="8803" marT="88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8D8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5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20%</a:t>
                      </a:r>
                    </a:p>
                  </a:txBody>
                  <a:tcPr marL="8803" marR="8803" marT="88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8D8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5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30%</a:t>
                      </a:r>
                    </a:p>
                  </a:txBody>
                  <a:tcPr marL="8803" marR="8803" marT="88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8D8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5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40%</a:t>
                      </a:r>
                    </a:p>
                  </a:txBody>
                  <a:tcPr marL="8803" marR="8803" marT="88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8D8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5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50%</a:t>
                      </a:r>
                    </a:p>
                  </a:txBody>
                  <a:tcPr marL="8803" marR="8803" marT="88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8D8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5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60%</a:t>
                      </a:r>
                    </a:p>
                  </a:txBody>
                  <a:tcPr marL="8803" marR="8803" marT="88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8D8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5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70%</a:t>
                      </a:r>
                    </a:p>
                  </a:txBody>
                  <a:tcPr marL="8803" marR="8803" marT="88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8D8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5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80%</a:t>
                      </a:r>
                    </a:p>
                  </a:txBody>
                  <a:tcPr marL="8803" marR="8803" marT="88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8D8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5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90%</a:t>
                      </a:r>
                    </a:p>
                  </a:txBody>
                  <a:tcPr marL="8803" marR="8803" marT="88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8D8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5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</a:t>
                      </a:r>
                    </a:p>
                  </a:txBody>
                  <a:tcPr marL="8803" marR="8803" marT="88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8D8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990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Cancer Screening/ 100360</a:t>
                      </a:r>
                    </a:p>
                  </a:txBody>
                  <a:tcPr marL="8803" marR="8803" marT="88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Breast cancer screening (UPDATED)</a:t>
                      </a:r>
                    </a:p>
                  </a:txBody>
                  <a:tcPr marL="8803" marR="8803" marT="88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1,800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1,574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87.42%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88.64%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86.41%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87.44%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88.78%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84.59%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91.65%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87.00%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87.25%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87.50%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87.75%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88.00%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88.25%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88.50%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88.75%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89.00%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89.25%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492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Cancer Screening/ 100364</a:t>
                      </a:r>
                    </a:p>
                  </a:txBody>
                  <a:tcPr marL="8803" marR="8803" marT="88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Cervical cancer screening (UPDATED)</a:t>
                      </a:r>
                    </a:p>
                  </a:txBody>
                  <a:tcPr marL="8803" marR="8803" marT="88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3,208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2,910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92.72%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92.62%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89.92%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90.71%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92.80%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87.05%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93.94%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91.00%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91.25%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91.50%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91.75%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92.00%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92.25%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92.50%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92.75%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93.00%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93.25%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492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Diabetes/ 100024</a:t>
                      </a:r>
                    </a:p>
                  </a:txBody>
                  <a:tcPr marL="8803" marR="8803" marT="88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Diabetes: Hemoglobin A1c testing</a:t>
                      </a:r>
                    </a:p>
                  </a:txBody>
                  <a:tcPr marL="8803" marR="8803" marT="88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532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89.75%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93.46%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91.67%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92.48%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92.23%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92.55%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94.91%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91.00%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91.25%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91.50%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91.75%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92.00%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92.25%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92.50%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92.75%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93.00%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93.50%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696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Diabetes/ 100160</a:t>
                      </a:r>
                    </a:p>
                  </a:txBody>
                  <a:tcPr marL="8803" marR="8803" marT="88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Diabetes: Medical attention for nephropathy</a:t>
                      </a:r>
                    </a:p>
                  </a:txBody>
                  <a:tcPr marL="8803" marR="8803" marT="88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465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440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96.02%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95.83%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92.81%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94.62%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94.59%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96.27%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97.08%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93.25%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93.50%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93.75%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94.00%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94.25%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94.50%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94.75%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95.00%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95.25%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95.50%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492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Diabetes/ 100016</a:t>
                      </a:r>
                    </a:p>
                  </a:txBody>
                  <a:tcPr marL="8803" marR="8803" marT="88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Diabetes: Retinal eye exam</a:t>
                      </a:r>
                    </a:p>
                  </a:txBody>
                  <a:tcPr marL="8803" marR="8803" marT="88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44.73%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53.42%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44.58%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44.19%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51.08%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43.53%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66.66%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50.00%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50.25%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50.50%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50.75%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51.00%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51.25%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51.50%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51.75%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52.00%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52.25%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696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Persistent Medication/ 100128</a:t>
                      </a:r>
                    </a:p>
                  </a:txBody>
                  <a:tcPr marL="8803" marR="8803" marT="88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ACE-I/ARB: Persistent use with lab monitoring</a:t>
                      </a:r>
                    </a:p>
                  </a:txBody>
                  <a:tcPr marL="8803" marR="8803" marT="88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465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90.15%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88.30%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88.27%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91.18%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89.85%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89.03%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94.87%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88.00%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88.25%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88.50%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88.75%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89.00%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89.25%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89.50%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89.75%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90.00%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90.25%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414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CEF9F-24B0-4511-B8C2-67D013155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839" y="513427"/>
            <a:ext cx="11118843" cy="461533"/>
          </a:xfrm>
        </p:spPr>
        <p:txBody>
          <a:bodyPr/>
          <a:lstStyle/>
          <a:p>
            <a:r>
              <a:rPr lang="en-US" dirty="0"/>
              <a:t>Griffin Q4 2018 Quality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BAC5BC-5EFA-4343-980F-96331452F319}"/>
              </a:ext>
            </a:extLst>
          </p:cNvPr>
          <p:cNvSpPr txBox="1"/>
          <p:nvPr/>
        </p:nvSpPr>
        <p:spPr>
          <a:xfrm>
            <a:off x="4687367" y="1157957"/>
            <a:ext cx="22605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bg2">
                    <a:lumMod val="65000"/>
                    <a:lumOff val="35000"/>
                  </a:schemeClr>
                </a:solidFill>
              </a:rPr>
              <a:t>claims thru 12/31/2018</a:t>
            </a:r>
          </a:p>
        </p:txBody>
      </p:sp>
      <p:graphicFrame>
        <p:nvGraphicFramePr>
          <p:cNvPr id="48" name="Table 47">
            <a:extLst>
              <a:ext uri="{FF2B5EF4-FFF2-40B4-BE49-F238E27FC236}">
                <a16:creationId xmlns:a16="http://schemas.microsoft.com/office/drawing/2014/main" id="{E8E266D0-E140-4053-97EC-556E5CC83F98}"/>
              </a:ext>
            </a:extLst>
          </p:cNvPr>
          <p:cNvGraphicFramePr>
            <a:graphicFrameLocks noGrp="1"/>
          </p:cNvGraphicFramePr>
          <p:nvPr/>
        </p:nvGraphicFramePr>
        <p:xfrm>
          <a:off x="626067" y="1629068"/>
          <a:ext cx="10939866" cy="3301017"/>
        </p:xfrm>
        <a:graphic>
          <a:graphicData uri="http://schemas.openxmlformats.org/drawingml/2006/table">
            <a:tbl>
              <a:tblPr/>
              <a:tblGrid>
                <a:gridCol w="6322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14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36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11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97454">
                  <a:extLst>
                    <a:ext uri="{9D8B030D-6E8A-4147-A177-3AD203B41FA5}">
                      <a16:colId xmlns:a16="http://schemas.microsoft.com/office/drawing/2014/main" val="1439534365"/>
                    </a:ext>
                  </a:extLst>
                </a:gridCol>
                <a:gridCol w="597454">
                  <a:extLst>
                    <a:ext uri="{9D8B030D-6E8A-4147-A177-3AD203B41FA5}">
                      <a16:colId xmlns:a16="http://schemas.microsoft.com/office/drawing/2014/main" val="110276866"/>
                    </a:ext>
                  </a:extLst>
                </a:gridCol>
                <a:gridCol w="597454">
                  <a:extLst>
                    <a:ext uri="{9D8B030D-6E8A-4147-A177-3AD203B41FA5}">
                      <a16:colId xmlns:a16="http://schemas.microsoft.com/office/drawing/2014/main" val="1488527935"/>
                    </a:ext>
                  </a:extLst>
                </a:gridCol>
                <a:gridCol w="5974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215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2158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0578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1726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1726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1726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17269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17269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17269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17269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17269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17269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17269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</a:tblGrid>
              <a:tr h="60738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5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Measure Grouping/ Measure Number</a:t>
                      </a:r>
                    </a:p>
                  </a:txBody>
                  <a:tcPr marL="8803" marR="8803" marT="8803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238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5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Measure Short Description</a:t>
                      </a:r>
                    </a:p>
                  </a:txBody>
                  <a:tcPr marL="8803" marR="8803" marT="8803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238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5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Denominator</a:t>
                      </a:r>
                    </a:p>
                  </a:txBody>
                  <a:tcPr marL="8803" marR="8803" marT="8803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238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5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Numerator</a:t>
                      </a:r>
                    </a:p>
                  </a:txBody>
                  <a:tcPr marL="8803" marR="8803" marT="8803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238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5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1Q 2018</a:t>
                      </a:r>
                    </a:p>
                  </a:txBody>
                  <a:tcPr marL="8803" marR="8803" marT="8803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238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5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2Q 2018</a:t>
                      </a:r>
                    </a:p>
                  </a:txBody>
                  <a:tcPr marL="8803" marR="8803" marT="8803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238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5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3Q 2018</a:t>
                      </a:r>
                    </a:p>
                  </a:txBody>
                  <a:tcPr marL="8803" marR="8803" marT="8803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238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5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Results thru 12/31/2018</a:t>
                      </a:r>
                    </a:p>
                  </a:txBody>
                  <a:tcPr marL="8803" marR="8803" marT="8803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238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5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Baseline</a:t>
                      </a:r>
                    </a:p>
                  </a:txBody>
                  <a:tcPr marL="8803" marR="8803" marT="8803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238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5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Aetna National Average</a:t>
                      </a:r>
                    </a:p>
                  </a:txBody>
                  <a:tcPr marL="8803" marR="8803" marT="8803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238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5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CT Mean</a:t>
                      </a:r>
                    </a:p>
                  </a:txBody>
                  <a:tcPr marL="8803" marR="8803" marT="8803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238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5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10%</a:t>
                      </a:r>
                    </a:p>
                  </a:txBody>
                  <a:tcPr marL="8803" marR="8803" marT="8803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238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5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20%</a:t>
                      </a:r>
                    </a:p>
                  </a:txBody>
                  <a:tcPr marL="8803" marR="8803" marT="8803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238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5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30%</a:t>
                      </a:r>
                    </a:p>
                  </a:txBody>
                  <a:tcPr marL="8803" marR="8803" marT="8803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238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5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40%</a:t>
                      </a:r>
                    </a:p>
                  </a:txBody>
                  <a:tcPr marL="8803" marR="8803" marT="8803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238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5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50%</a:t>
                      </a:r>
                    </a:p>
                  </a:txBody>
                  <a:tcPr marL="8803" marR="8803" marT="8803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238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5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60%</a:t>
                      </a:r>
                    </a:p>
                  </a:txBody>
                  <a:tcPr marL="8803" marR="8803" marT="8803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238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5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70%</a:t>
                      </a:r>
                    </a:p>
                  </a:txBody>
                  <a:tcPr marL="8803" marR="8803" marT="8803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238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5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80%</a:t>
                      </a:r>
                    </a:p>
                  </a:txBody>
                  <a:tcPr marL="8803" marR="8803" marT="8803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238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5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90%</a:t>
                      </a:r>
                    </a:p>
                  </a:txBody>
                  <a:tcPr marL="8803" marR="8803" marT="8803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238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5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</a:t>
                      </a:r>
                    </a:p>
                  </a:txBody>
                  <a:tcPr marL="8803" marR="8803" marT="8803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23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492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Cancer Screening/ 100360</a:t>
                      </a:r>
                    </a:p>
                  </a:txBody>
                  <a:tcPr marL="8803" marR="8803" marT="8803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Breast cancer screening (UPDATED)</a:t>
                      </a:r>
                    </a:p>
                  </a:txBody>
                  <a:tcPr marL="8803" marR="8803" marT="8803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89.69%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90.59%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89.55%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90.58%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88.78%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84.59%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91.65%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87.00%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87.25%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87.50%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87.75%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88.00%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88.25%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88.50%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88.75%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89.00%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89.25%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492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Cancer Screening/ 100364</a:t>
                      </a:r>
                    </a:p>
                  </a:txBody>
                  <a:tcPr marL="8803" marR="8803" marT="8803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Cervical cancer screening (UPDATED)</a:t>
                      </a:r>
                    </a:p>
                  </a:txBody>
                  <a:tcPr marL="8803" marR="8803" marT="8803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90.75%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91.20%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92.29%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91.29%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92.80%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87.05%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93.94%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91.00%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91.25%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91.50%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91.75%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92.00%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92.25%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92.50%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92.75%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93.00%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93.25%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492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Diabetes/ 100024</a:t>
                      </a:r>
                    </a:p>
                  </a:txBody>
                  <a:tcPr marL="8803" marR="8803" marT="8803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Diabetes: Hemoglobin A1c testing</a:t>
                      </a:r>
                    </a:p>
                  </a:txBody>
                  <a:tcPr marL="8803" marR="8803" marT="8803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95.88%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95.50%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98.20%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95.42%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92.23%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92.69%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94.91%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91.00%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91.25%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91.50%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91.75%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92.00%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92.25%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92.50%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92.75%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93.00%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93.50%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696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Diabetes/ 100160</a:t>
                      </a:r>
                    </a:p>
                  </a:txBody>
                  <a:tcPr marL="8803" marR="8803" marT="8803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Diabetes: Medical attention for nephropathy</a:t>
                      </a:r>
                    </a:p>
                  </a:txBody>
                  <a:tcPr marL="8803" marR="8803" marT="8803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91.30%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92.59%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96.33%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95.08%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94.59%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96.25%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97.08%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93.25%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93.50%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93.75%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94.00%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94.25%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94.50%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94.75%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95.00%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95.25%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95.50%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492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Diabetes/ 100016</a:t>
                      </a:r>
                    </a:p>
                  </a:txBody>
                  <a:tcPr marL="8803" marR="8803" marT="8803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Diabetes: Retinal eye exam</a:t>
                      </a:r>
                    </a:p>
                  </a:txBody>
                  <a:tcPr marL="8803" marR="8803" marT="8803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44.79%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55.14%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53.33%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50.79%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51.08%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43.70%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66.66%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50.00%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50.25%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50.50%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50.75%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51.00%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51.25%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51.50%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51.75%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52.00%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52.25%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696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Persistent Medication/ 100128</a:t>
                      </a:r>
                    </a:p>
                  </a:txBody>
                  <a:tcPr marL="8803" marR="8803" marT="8803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ACE-I/ARB: Persistent use with lab monitoring</a:t>
                      </a:r>
                    </a:p>
                  </a:txBody>
                  <a:tcPr marL="8803" marR="8803" marT="8803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89.38%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90.52%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92.11%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93.08%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89.85%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88.94%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94.87%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88.00%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88.25%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88.50%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88.75%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89.00%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89.25%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89.50%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89.75%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90.00%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90.25%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D1E29AB1-1A19-4418-A228-6DC80753C16A}"/>
              </a:ext>
            </a:extLst>
          </p:cNvPr>
          <p:cNvSpPr/>
          <p:nvPr/>
        </p:nvSpPr>
        <p:spPr>
          <a:xfrm>
            <a:off x="699799" y="5202974"/>
            <a:ext cx="18950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bg2">
                    <a:lumMod val="65000"/>
                    <a:lumOff val="35000"/>
                  </a:schemeClr>
                </a:solidFill>
              </a:rPr>
              <a:t>Top 4 ranked Quality </a:t>
            </a:r>
          </a:p>
          <a:p>
            <a:pPr algn="ctr"/>
            <a:r>
              <a:rPr lang="en-US" dirty="0">
                <a:solidFill>
                  <a:schemeClr val="bg2">
                    <a:lumMod val="65000"/>
                    <a:lumOff val="35000"/>
                  </a:schemeClr>
                </a:solidFill>
              </a:rPr>
              <a:t>Measures are scored</a:t>
            </a:r>
            <a:endParaRPr lang="en-US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38AE5AC-1412-450A-8AF2-2BAF700CD7C8}"/>
              </a:ext>
            </a:extLst>
          </p:cNvPr>
          <p:cNvSpPr/>
          <p:nvPr/>
        </p:nvSpPr>
        <p:spPr>
          <a:xfrm>
            <a:off x="2863917" y="5202974"/>
            <a:ext cx="174560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2">
                    <a:lumMod val="65000"/>
                    <a:lumOff val="35000"/>
                  </a:schemeClr>
                </a:solidFill>
              </a:rPr>
              <a:t>Quality Adjusted Percentage= </a:t>
            </a:r>
            <a:r>
              <a:rPr lang="en-US" sz="1600" b="1" dirty="0">
                <a:solidFill>
                  <a:schemeClr val="bg2">
                    <a:lumMod val="65000"/>
                    <a:lumOff val="35000"/>
                  </a:schemeClr>
                </a:solidFill>
              </a:rPr>
              <a:t>95%</a:t>
            </a:r>
            <a:endParaRPr lang="en-US" sz="1600" b="1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6046B2E3-CE9B-4F74-8953-1448F071D0DC}"/>
              </a:ext>
            </a:extLst>
          </p:cNvPr>
          <p:cNvSpPr/>
          <p:nvPr/>
        </p:nvSpPr>
        <p:spPr>
          <a:xfrm>
            <a:off x="4973487" y="5202974"/>
            <a:ext cx="217399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2">
                    <a:lumMod val="65000"/>
                    <a:lumOff val="35000"/>
                  </a:schemeClr>
                </a:solidFill>
              </a:rPr>
              <a:t>Total Population through</a:t>
            </a:r>
          </a:p>
          <a:p>
            <a:r>
              <a:rPr lang="en-US" dirty="0">
                <a:solidFill>
                  <a:schemeClr val="bg2">
                    <a:lumMod val="65000"/>
                    <a:lumOff val="35000"/>
                  </a:schemeClr>
                </a:solidFill>
              </a:rPr>
              <a:t>December 2018 = </a:t>
            </a:r>
            <a:r>
              <a:rPr lang="en-US" sz="1600" b="1" dirty="0">
                <a:solidFill>
                  <a:schemeClr val="bg2">
                    <a:lumMod val="65000"/>
                    <a:lumOff val="35000"/>
                  </a:schemeClr>
                </a:solidFill>
              </a:rPr>
              <a:t>1,747</a:t>
            </a:r>
            <a:endParaRPr lang="en-US" sz="1600" b="1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5A12965-ADA1-4D97-A68D-A1C0A63B599E}"/>
              </a:ext>
            </a:extLst>
          </p:cNvPr>
          <p:cNvGrpSpPr/>
          <p:nvPr/>
        </p:nvGrpSpPr>
        <p:grpSpPr>
          <a:xfrm>
            <a:off x="626067" y="5113033"/>
            <a:ext cx="4252504" cy="780079"/>
            <a:chOff x="623843" y="4975514"/>
            <a:chExt cx="4252504" cy="1164640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4FAE30E-1A4F-4523-8D01-A0B29121745B}"/>
                </a:ext>
              </a:extLst>
            </p:cNvPr>
            <p:cNvCxnSpPr/>
            <p:nvPr/>
          </p:nvCxnSpPr>
          <p:spPr>
            <a:xfrm>
              <a:off x="2823236" y="4975514"/>
              <a:ext cx="0" cy="116464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EAFB5B7F-C907-4DDA-96F9-290FB6B93966}"/>
                </a:ext>
              </a:extLst>
            </p:cNvPr>
            <p:cNvCxnSpPr/>
            <p:nvPr/>
          </p:nvCxnSpPr>
          <p:spPr>
            <a:xfrm>
              <a:off x="4876347" y="4975514"/>
              <a:ext cx="0" cy="116464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5159B95D-FECA-4E4D-BF2E-1FEB03FF184E}"/>
                </a:ext>
              </a:extLst>
            </p:cNvPr>
            <p:cNvCxnSpPr/>
            <p:nvPr/>
          </p:nvCxnSpPr>
          <p:spPr>
            <a:xfrm>
              <a:off x="623843" y="4975514"/>
              <a:ext cx="0" cy="116464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80012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F2C6C-307C-6341-A3E9-FA6A0DAD3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Future of Healthcare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443261-C7B8-ED4C-AA03-948ADB893E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2729" y="1478022"/>
            <a:ext cx="5591061" cy="4230569"/>
          </a:xfrm>
          <a:prstGeom prst="roundRect">
            <a:avLst>
              <a:gd name="adj" fmla="val 6357"/>
            </a:avLst>
          </a:prstGeom>
          <a:ln w="76200"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792158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BBCC186-D1FB-463D-8347-4A2CE92B0CD4}"/>
              </a:ext>
            </a:extLst>
          </p:cNvPr>
          <p:cNvSpPr/>
          <p:nvPr/>
        </p:nvSpPr>
        <p:spPr>
          <a:xfrm>
            <a:off x="6196405" y="1405389"/>
            <a:ext cx="5995595" cy="43499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0389956-9593-4609-A151-A60728EAA653}"/>
              </a:ext>
            </a:extLst>
          </p:cNvPr>
          <p:cNvSpPr/>
          <p:nvPr/>
        </p:nvSpPr>
        <p:spPr>
          <a:xfrm>
            <a:off x="0" y="1405389"/>
            <a:ext cx="6185647" cy="434995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CE564D07-81C8-48CF-ADAC-3AFFFB763AA0}"/>
              </a:ext>
            </a:extLst>
          </p:cNvPr>
          <p:cNvSpPr txBox="1">
            <a:spLocks/>
          </p:cNvSpPr>
          <p:nvPr/>
        </p:nvSpPr>
        <p:spPr>
          <a:xfrm>
            <a:off x="623087" y="2089127"/>
            <a:ext cx="5298311" cy="350485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650" dirty="0">
                <a:solidFill>
                  <a:schemeClr val="bg1"/>
                </a:solidFill>
              </a:rPr>
              <a:t>When patients are actively engaged with their care, health systems enjoy improved clinician satisfaction, greater financial returns, and higher quality of care. </a:t>
            </a:r>
          </a:p>
          <a:p>
            <a:endParaRPr lang="en-US" sz="1650" dirty="0">
              <a:solidFill>
                <a:schemeClr val="bg1"/>
              </a:solidFill>
            </a:endParaRPr>
          </a:p>
          <a:p>
            <a:r>
              <a:rPr lang="en-US" sz="1650" dirty="0">
                <a:solidFill>
                  <a:schemeClr val="bg1"/>
                </a:solidFill>
              </a:rPr>
              <a:t>Health systems can unlock their valuable data to help clinicians engage patients in their health journey. This data can be formatted into next best actions which are used to promote a patient dialogue beyond the office visit. </a:t>
            </a:r>
          </a:p>
          <a:p>
            <a:endParaRPr lang="en-US" sz="1650" dirty="0">
              <a:solidFill>
                <a:schemeClr val="bg1"/>
              </a:solidFill>
            </a:endParaRPr>
          </a:p>
          <a:p>
            <a:r>
              <a:rPr lang="en-US" sz="1650" dirty="0">
                <a:solidFill>
                  <a:schemeClr val="bg1"/>
                </a:solidFill>
              </a:rPr>
              <a:t>We’re here to discuss how to think differently about patient engagement</a:t>
            </a:r>
          </a:p>
          <a:p>
            <a:endParaRPr lang="en-US" sz="165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9EEC2F-86EF-49F1-B2F8-DF8AA5E60F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531" t="1344" r="1174" b="2164"/>
          <a:stretch/>
        </p:blipFill>
        <p:spPr>
          <a:xfrm>
            <a:off x="6706125" y="1984175"/>
            <a:ext cx="5153526" cy="3192379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B38121A2-37F2-45C0-943A-5B7BD317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Personalized Patient Dialogue</a:t>
            </a:r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22BC8998-0055-48D1-88E2-F06FCCDE2724}"/>
              </a:ext>
            </a:extLst>
          </p:cNvPr>
          <p:cNvSpPr/>
          <p:nvPr/>
        </p:nvSpPr>
        <p:spPr>
          <a:xfrm rot="5400000">
            <a:off x="-18480" y="1401530"/>
            <a:ext cx="983632" cy="946673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736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D7D3C88C-0E3A-4FCC-A127-02B87836A29A}"/>
              </a:ext>
            </a:extLst>
          </p:cNvPr>
          <p:cNvSpPr/>
          <p:nvPr/>
        </p:nvSpPr>
        <p:spPr>
          <a:xfrm>
            <a:off x="1728537" y="2252913"/>
            <a:ext cx="2352174" cy="2352174"/>
          </a:xfrm>
          <a:prstGeom prst="ellipse">
            <a:avLst/>
          </a:prstGeom>
          <a:solidFill>
            <a:srgbClr val="1E32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984679A-9ADC-4B3D-8AF0-F8CF6E256E49}"/>
              </a:ext>
            </a:extLst>
          </p:cNvPr>
          <p:cNvSpPr/>
          <p:nvPr/>
        </p:nvSpPr>
        <p:spPr>
          <a:xfrm>
            <a:off x="4919913" y="2252913"/>
            <a:ext cx="2352174" cy="23521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EA8B5D7-073B-461F-B9BE-8F205CAF47E2}"/>
              </a:ext>
            </a:extLst>
          </p:cNvPr>
          <p:cNvSpPr/>
          <p:nvPr/>
        </p:nvSpPr>
        <p:spPr>
          <a:xfrm>
            <a:off x="8111289" y="2252913"/>
            <a:ext cx="2352174" cy="2352174"/>
          </a:xfrm>
          <a:prstGeom prst="ellipse">
            <a:avLst/>
          </a:prstGeom>
          <a:solidFill>
            <a:srgbClr val="004F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Google Shape;138;p2"/>
          <p:cNvSpPr txBox="1">
            <a:spLocks noGrp="1"/>
          </p:cNvSpPr>
          <p:nvPr>
            <p:ph type="ctrTitle"/>
          </p:nvPr>
        </p:nvSpPr>
        <p:spPr>
          <a:xfrm>
            <a:off x="1128284" y="731039"/>
            <a:ext cx="9796389" cy="10638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algn="ctr"/>
            <a:r>
              <a:rPr lang="en-US" sz="6000" dirty="0">
                <a:latin typeface="+mj-lt"/>
              </a:rPr>
              <a:t>Thank You!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FF222FE1-C019-430E-9298-5892142B37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31323" y="3133626"/>
            <a:ext cx="2067242" cy="4481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300DA8-3DCF-47FA-BC02-24772B150A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695" y="2920214"/>
            <a:ext cx="1723221" cy="8749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A2A47FC-1B74-8D48-9D69-4DA92392C9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9309" y="3312177"/>
            <a:ext cx="2133382" cy="260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813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6E411F03-EA6D-4AAD-B8FD-6D5D72BF7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Personalized and Multi-channel Patient Engagement?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7558E2-4E4A-42C4-84B8-C28135375E5C}"/>
              </a:ext>
            </a:extLst>
          </p:cNvPr>
          <p:cNvSpPr txBox="1"/>
          <p:nvPr/>
        </p:nvSpPr>
        <p:spPr>
          <a:xfrm>
            <a:off x="2986601" y="1472098"/>
            <a:ext cx="65469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2">
                    <a:lumMod val="50000"/>
                    <a:lumOff val="50000"/>
                  </a:schemeClr>
                </a:solidFill>
              </a:rPr>
              <a:t>Helps achieve our goals as health systems:</a:t>
            </a:r>
          </a:p>
        </p:txBody>
      </p:sp>
      <p:sp>
        <p:nvSpPr>
          <p:cNvPr id="8" name="Diamond 7">
            <a:extLst>
              <a:ext uri="{FF2B5EF4-FFF2-40B4-BE49-F238E27FC236}">
                <a16:creationId xmlns:a16="http://schemas.microsoft.com/office/drawing/2014/main" id="{A773F606-3B3B-4E27-9835-BEBBCAC7F744}"/>
              </a:ext>
            </a:extLst>
          </p:cNvPr>
          <p:cNvSpPr/>
          <p:nvPr/>
        </p:nvSpPr>
        <p:spPr>
          <a:xfrm>
            <a:off x="129092" y="2118840"/>
            <a:ext cx="3558873" cy="3446132"/>
          </a:xfrm>
          <a:prstGeom prst="diamond">
            <a:avLst/>
          </a:prstGeom>
          <a:solidFill>
            <a:schemeClr val="tx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Diamond 9">
            <a:extLst>
              <a:ext uri="{FF2B5EF4-FFF2-40B4-BE49-F238E27FC236}">
                <a16:creationId xmlns:a16="http://schemas.microsoft.com/office/drawing/2014/main" id="{7617832B-C301-4283-9250-34032C54DFFB}"/>
              </a:ext>
            </a:extLst>
          </p:cNvPr>
          <p:cNvSpPr/>
          <p:nvPr/>
        </p:nvSpPr>
        <p:spPr>
          <a:xfrm>
            <a:off x="3077228" y="2118840"/>
            <a:ext cx="3377010" cy="3446132"/>
          </a:xfrm>
          <a:prstGeom prst="diamond">
            <a:avLst/>
          </a:prstGeom>
          <a:solidFill>
            <a:schemeClr val="accent1">
              <a:lumMod val="7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Diamond 10">
            <a:extLst>
              <a:ext uri="{FF2B5EF4-FFF2-40B4-BE49-F238E27FC236}">
                <a16:creationId xmlns:a16="http://schemas.microsoft.com/office/drawing/2014/main" id="{98B56B9D-8267-4ED1-96BB-F8DCCA8CF374}"/>
              </a:ext>
            </a:extLst>
          </p:cNvPr>
          <p:cNvSpPr/>
          <p:nvPr/>
        </p:nvSpPr>
        <p:spPr>
          <a:xfrm>
            <a:off x="5661639" y="2118840"/>
            <a:ext cx="3558873" cy="3446132"/>
          </a:xfrm>
          <a:prstGeom prst="diamond">
            <a:avLst/>
          </a:prstGeom>
          <a:solidFill>
            <a:schemeClr val="tx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Diamond 11">
            <a:extLst>
              <a:ext uri="{FF2B5EF4-FFF2-40B4-BE49-F238E27FC236}">
                <a16:creationId xmlns:a16="http://schemas.microsoft.com/office/drawing/2014/main" id="{F708A0D8-4F83-4BA5-8746-6999C4A45BB6}"/>
              </a:ext>
            </a:extLst>
          </p:cNvPr>
          <p:cNvSpPr/>
          <p:nvPr/>
        </p:nvSpPr>
        <p:spPr>
          <a:xfrm>
            <a:off x="8609775" y="2118840"/>
            <a:ext cx="3377010" cy="3446132"/>
          </a:xfrm>
          <a:prstGeom prst="diamond">
            <a:avLst/>
          </a:prstGeom>
          <a:solidFill>
            <a:schemeClr val="accent1">
              <a:lumMod val="7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E68952C-DB2E-453A-8BE0-0E9BDABB832B}"/>
              </a:ext>
            </a:extLst>
          </p:cNvPr>
          <p:cNvSpPr txBox="1"/>
          <p:nvPr/>
        </p:nvSpPr>
        <p:spPr>
          <a:xfrm>
            <a:off x="709151" y="3334454"/>
            <a:ext cx="2362139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Moves metrics</a:t>
            </a:r>
          </a:p>
          <a:p>
            <a:pPr algn="ctr"/>
            <a:r>
              <a:rPr lang="en-US" sz="1300" dirty="0">
                <a:solidFill>
                  <a:schemeClr val="bg1"/>
                </a:solidFill>
              </a:rPr>
              <a:t>(i.e. care gap closure, reducing leakage, lowering PMPM costs for at-risk populations, generating PCP revenue, and improving quality scores)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BAFD4DE-44CB-4D8E-A556-2EA13EC4D28A}"/>
              </a:ext>
            </a:extLst>
          </p:cNvPr>
          <p:cNvCxnSpPr/>
          <p:nvPr/>
        </p:nvCxnSpPr>
        <p:spPr>
          <a:xfrm flipV="1">
            <a:off x="1121178" y="3260653"/>
            <a:ext cx="1571223" cy="0"/>
          </a:xfrm>
          <a:prstGeom prst="line">
            <a:avLst/>
          </a:prstGeom>
          <a:ln>
            <a:solidFill>
              <a:schemeClr val="bg1">
                <a:alpha val="2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6E845C0-9928-407B-8F9A-302DA4560D6C}"/>
              </a:ext>
            </a:extLst>
          </p:cNvPr>
          <p:cNvCxnSpPr/>
          <p:nvPr/>
        </p:nvCxnSpPr>
        <p:spPr>
          <a:xfrm flipV="1">
            <a:off x="3927250" y="3260653"/>
            <a:ext cx="1571223" cy="0"/>
          </a:xfrm>
          <a:prstGeom prst="line">
            <a:avLst/>
          </a:prstGeom>
          <a:ln>
            <a:solidFill>
              <a:schemeClr val="bg1">
                <a:alpha val="2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8B04B5E-AD44-4165-BE99-0C0A3FCB8805}"/>
              </a:ext>
            </a:extLst>
          </p:cNvPr>
          <p:cNvCxnSpPr/>
          <p:nvPr/>
        </p:nvCxnSpPr>
        <p:spPr>
          <a:xfrm flipV="1">
            <a:off x="6793113" y="3260653"/>
            <a:ext cx="1571223" cy="0"/>
          </a:xfrm>
          <a:prstGeom prst="line">
            <a:avLst/>
          </a:prstGeom>
          <a:ln>
            <a:solidFill>
              <a:schemeClr val="bg1">
                <a:alpha val="2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27E3340-C64D-45D4-85FF-BC5FBE09706F}"/>
              </a:ext>
            </a:extLst>
          </p:cNvPr>
          <p:cNvCxnSpPr/>
          <p:nvPr/>
        </p:nvCxnSpPr>
        <p:spPr>
          <a:xfrm flipV="1">
            <a:off x="9551307" y="3260653"/>
            <a:ext cx="1571223" cy="0"/>
          </a:xfrm>
          <a:prstGeom prst="line">
            <a:avLst/>
          </a:prstGeom>
          <a:ln>
            <a:solidFill>
              <a:schemeClr val="bg1">
                <a:alpha val="2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28A7FB8-3B63-4853-9B62-2449CE677BD0}"/>
              </a:ext>
            </a:extLst>
          </p:cNvPr>
          <p:cNvGrpSpPr/>
          <p:nvPr/>
        </p:nvGrpSpPr>
        <p:grpSpPr>
          <a:xfrm>
            <a:off x="7168526" y="2523953"/>
            <a:ext cx="552446" cy="560295"/>
            <a:chOff x="3019426" y="2105025"/>
            <a:chExt cx="2011362" cy="2039938"/>
          </a:xfrm>
          <a:solidFill>
            <a:schemeClr val="bg1"/>
          </a:solidFill>
        </p:grpSpPr>
        <p:sp>
          <p:nvSpPr>
            <p:cNvPr id="22" name="Freeform 62">
              <a:extLst>
                <a:ext uri="{FF2B5EF4-FFF2-40B4-BE49-F238E27FC236}">
                  <a16:creationId xmlns:a16="http://schemas.microsoft.com/office/drawing/2014/main" id="{26357DBA-0C67-4178-98E2-F3ED463A40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19426" y="2405063"/>
              <a:ext cx="2011362" cy="1739900"/>
            </a:xfrm>
            <a:custGeom>
              <a:avLst/>
              <a:gdLst>
                <a:gd name="T0" fmla="*/ 1306 w 1536"/>
                <a:gd name="T1" fmla="*/ 0 h 1332"/>
                <a:gd name="T2" fmla="*/ 1152 w 1536"/>
                <a:gd name="T3" fmla="*/ 436 h 1332"/>
                <a:gd name="T4" fmla="*/ 1050 w 1536"/>
                <a:gd name="T5" fmla="*/ 487 h 1332"/>
                <a:gd name="T6" fmla="*/ 768 w 1536"/>
                <a:gd name="T7" fmla="*/ 0 h 1332"/>
                <a:gd name="T8" fmla="*/ 486 w 1536"/>
                <a:gd name="T9" fmla="*/ 487 h 1332"/>
                <a:gd name="T10" fmla="*/ 384 w 1536"/>
                <a:gd name="T11" fmla="*/ 436 h 1332"/>
                <a:gd name="T12" fmla="*/ 230 w 1536"/>
                <a:gd name="T13" fmla="*/ 0 h 1332"/>
                <a:gd name="T14" fmla="*/ 0 w 1536"/>
                <a:gd name="T15" fmla="*/ 436 h 1332"/>
                <a:gd name="T16" fmla="*/ 102 w 1536"/>
                <a:gd name="T17" fmla="*/ 1332 h 1332"/>
                <a:gd name="T18" fmla="*/ 384 w 1536"/>
                <a:gd name="T19" fmla="*/ 948 h 1332"/>
                <a:gd name="T20" fmla="*/ 563 w 1536"/>
                <a:gd name="T21" fmla="*/ 1332 h 1332"/>
                <a:gd name="T22" fmla="*/ 742 w 1536"/>
                <a:gd name="T23" fmla="*/ 896 h 1332"/>
                <a:gd name="T24" fmla="*/ 640 w 1536"/>
                <a:gd name="T25" fmla="*/ 1332 h 1332"/>
                <a:gd name="T26" fmla="*/ 794 w 1536"/>
                <a:gd name="T27" fmla="*/ 1280 h 1332"/>
                <a:gd name="T28" fmla="*/ 947 w 1536"/>
                <a:gd name="T29" fmla="*/ 1306 h 1332"/>
                <a:gd name="T30" fmla="*/ 1152 w 1536"/>
                <a:gd name="T31" fmla="*/ 1306 h 1332"/>
                <a:gd name="T32" fmla="*/ 1382 w 1536"/>
                <a:gd name="T33" fmla="*/ 1332 h 1332"/>
                <a:gd name="T34" fmla="*/ 1536 w 1536"/>
                <a:gd name="T35" fmla="*/ 820 h 1332"/>
                <a:gd name="T36" fmla="*/ 1178 w 1536"/>
                <a:gd name="T37" fmla="*/ 180 h 1332"/>
                <a:gd name="T38" fmla="*/ 1306 w 1536"/>
                <a:gd name="T39" fmla="*/ 308 h 1332"/>
                <a:gd name="T40" fmla="*/ 768 w 1536"/>
                <a:gd name="T41" fmla="*/ 52 h 1332"/>
                <a:gd name="T42" fmla="*/ 640 w 1536"/>
                <a:gd name="T43" fmla="*/ 180 h 1332"/>
                <a:gd name="T44" fmla="*/ 728 w 1536"/>
                <a:gd name="T45" fmla="*/ 359 h 1332"/>
                <a:gd name="T46" fmla="*/ 666 w 1536"/>
                <a:gd name="T47" fmla="*/ 359 h 1332"/>
                <a:gd name="T48" fmla="*/ 768 w 1536"/>
                <a:gd name="T49" fmla="*/ 564 h 1332"/>
                <a:gd name="T50" fmla="*/ 870 w 1536"/>
                <a:gd name="T51" fmla="*/ 359 h 1332"/>
                <a:gd name="T52" fmla="*/ 896 w 1536"/>
                <a:gd name="T53" fmla="*/ 615 h 1332"/>
                <a:gd name="T54" fmla="*/ 666 w 1536"/>
                <a:gd name="T55" fmla="*/ 743 h 1332"/>
                <a:gd name="T56" fmla="*/ 538 w 1536"/>
                <a:gd name="T57" fmla="*/ 615 h 1332"/>
                <a:gd name="T58" fmla="*/ 230 w 1536"/>
                <a:gd name="T59" fmla="*/ 52 h 1332"/>
                <a:gd name="T60" fmla="*/ 102 w 1536"/>
                <a:gd name="T61" fmla="*/ 180 h 1332"/>
                <a:gd name="T62" fmla="*/ 435 w 1536"/>
                <a:gd name="T63" fmla="*/ 922 h 1332"/>
                <a:gd name="T64" fmla="*/ 51 w 1536"/>
                <a:gd name="T65" fmla="*/ 820 h 1332"/>
                <a:gd name="T66" fmla="*/ 256 w 1536"/>
                <a:gd name="T67" fmla="*/ 359 h 1332"/>
                <a:gd name="T68" fmla="*/ 358 w 1536"/>
                <a:gd name="T69" fmla="*/ 666 h 1332"/>
                <a:gd name="T70" fmla="*/ 256 w 1536"/>
                <a:gd name="T71" fmla="*/ 743 h 1332"/>
                <a:gd name="T72" fmla="*/ 205 w 1536"/>
                <a:gd name="T73" fmla="*/ 768 h 1332"/>
                <a:gd name="T74" fmla="*/ 538 w 1536"/>
                <a:gd name="T75" fmla="*/ 871 h 1332"/>
                <a:gd name="T76" fmla="*/ 586 w 1536"/>
                <a:gd name="T77" fmla="*/ 845 h 1332"/>
                <a:gd name="T78" fmla="*/ 950 w 1536"/>
                <a:gd name="T79" fmla="*/ 845 h 1332"/>
                <a:gd name="T80" fmla="*/ 1126 w 1536"/>
                <a:gd name="T81" fmla="*/ 896 h 1332"/>
                <a:gd name="T82" fmla="*/ 998 w 1536"/>
                <a:gd name="T83" fmla="*/ 1280 h 1332"/>
                <a:gd name="T84" fmla="*/ 1306 w 1536"/>
                <a:gd name="T85" fmla="*/ 794 h 1332"/>
                <a:gd name="T86" fmla="*/ 1280 w 1536"/>
                <a:gd name="T87" fmla="*/ 512 h 1332"/>
                <a:gd name="T88" fmla="*/ 922 w 1536"/>
                <a:gd name="T89" fmla="*/ 666 h 1332"/>
                <a:gd name="T90" fmla="*/ 1203 w 1536"/>
                <a:gd name="T91" fmla="*/ 436 h 1332"/>
                <a:gd name="T92" fmla="*/ 1485 w 1536"/>
                <a:gd name="T93" fmla="*/ 436 h 1332"/>
                <a:gd name="T94" fmla="*/ 1485 w 1536"/>
                <a:gd name="T95" fmla="*/ 820 h 1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536" h="1332">
                  <a:moveTo>
                    <a:pt x="1429" y="310"/>
                  </a:moveTo>
                  <a:cubicBezTo>
                    <a:pt x="1463" y="277"/>
                    <a:pt x="1485" y="231"/>
                    <a:pt x="1485" y="180"/>
                  </a:cubicBezTo>
                  <a:cubicBezTo>
                    <a:pt x="1485" y="81"/>
                    <a:pt x="1404" y="0"/>
                    <a:pt x="1306" y="0"/>
                  </a:cubicBezTo>
                  <a:cubicBezTo>
                    <a:pt x="1207" y="0"/>
                    <a:pt x="1126" y="81"/>
                    <a:pt x="1126" y="180"/>
                  </a:cubicBezTo>
                  <a:cubicBezTo>
                    <a:pt x="1126" y="242"/>
                    <a:pt x="1159" y="298"/>
                    <a:pt x="1208" y="330"/>
                  </a:cubicBezTo>
                  <a:cubicBezTo>
                    <a:pt x="1174" y="353"/>
                    <a:pt x="1152" y="392"/>
                    <a:pt x="1152" y="436"/>
                  </a:cubicBezTo>
                  <a:cubicBezTo>
                    <a:pt x="1152" y="615"/>
                    <a:pt x="1152" y="615"/>
                    <a:pt x="1152" y="615"/>
                  </a:cubicBezTo>
                  <a:cubicBezTo>
                    <a:pt x="1050" y="615"/>
                    <a:pt x="1050" y="615"/>
                    <a:pt x="1050" y="615"/>
                  </a:cubicBezTo>
                  <a:cubicBezTo>
                    <a:pt x="1050" y="487"/>
                    <a:pt x="1050" y="487"/>
                    <a:pt x="1050" y="487"/>
                  </a:cubicBezTo>
                  <a:cubicBezTo>
                    <a:pt x="1050" y="395"/>
                    <a:pt x="980" y="320"/>
                    <a:pt x="892" y="309"/>
                  </a:cubicBezTo>
                  <a:cubicBezTo>
                    <a:pt x="926" y="276"/>
                    <a:pt x="947" y="230"/>
                    <a:pt x="947" y="180"/>
                  </a:cubicBezTo>
                  <a:cubicBezTo>
                    <a:pt x="947" y="81"/>
                    <a:pt x="867" y="0"/>
                    <a:pt x="768" y="0"/>
                  </a:cubicBezTo>
                  <a:cubicBezTo>
                    <a:pt x="669" y="0"/>
                    <a:pt x="589" y="81"/>
                    <a:pt x="589" y="180"/>
                  </a:cubicBezTo>
                  <a:cubicBezTo>
                    <a:pt x="589" y="230"/>
                    <a:pt x="610" y="276"/>
                    <a:pt x="644" y="309"/>
                  </a:cubicBezTo>
                  <a:cubicBezTo>
                    <a:pt x="556" y="320"/>
                    <a:pt x="486" y="395"/>
                    <a:pt x="486" y="487"/>
                  </a:cubicBezTo>
                  <a:cubicBezTo>
                    <a:pt x="486" y="615"/>
                    <a:pt x="486" y="615"/>
                    <a:pt x="486" y="615"/>
                  </a:cubicBezTo>
                  <a:cubicBezTo>
                    <a:pt x="384" y="615"/>
                    <a:pt x="384" y="615"/>
                    <a:pt x="384" y="615"/>
                  </a:cubicBezTo>
                  <a:cubicBezTo>
                    <a:pt x="384" y="436"/>
                    <a:pt x="384" y="436"/>
                    <a:pt x="384" y="436"/>
                  </a:cubicBezTo>
                  <a:cubicBezTo>
                    <a:pt x="384" y="392"/>
                    <a:pt x="362" y="353"/>
                    <a:pt x="328" y="330"/>
                  </a:cubicBezTo>
                  <a:cubicBezTo>
                    <a:pt x="377" y="298"/>
                    <a:pt x="410" y="242"/>
                    <a:pt x="410" y="180"/>
                  </a:cubicBezTo>
                  <a:cubicBezTo>
                    <a:pt x="410" y="81"/>
                    <a:pt x="329" y="0"/>
                    <a:pt x="230" y="0"/>
                  </a:cubicBezTo>
                  <a:cubicBezTo>
                    <a:pt x="132" y="0"/>
                    <a:pt x="51" y="81"/>
                    <a:pt x="51" y="180"/>
                  </a:cubicBezTo>
                  <a:cubicBezTo>
                    <a:pt x="51" y="231"/>
                    <a:pt x="73" y="277"/>
                    <a:pt x="108" y="310"/>
                  </a:cubicBezTo>
                  <a:cubicBezTo>
                    <a:pt x="47" y="320"/>
                    <a:pt x="0" y="372"/>
                    <a:pt x="0" y="436"/>
                  </a:cubicBezTo>
                  <a:cubicBezTo>
                    <a:pt x="0" y="820"/>
                    <a:pt x="0" y="820"/>
                    <a:pt x="0" y="820"/>
                  </a:cubicBezTo>
                  <a:cubicBezTo>
                    <a:pt x="0" y="881"/>
                    <a:pt x="44" y="933"/>
                    <a:pt x="102" y="945"/>
                  </a:cubicBezTo>
                  <a:cubicBezTo>
                    <a:pt x="102" y="1332"/>
                    <a:pt x="102" y="1332"/>
                    <a:pt x="102" y="1332"/>
                  </a:cubicBezTo>
                  <a:cubicBezTo>
                    <a:pt x="154" y="1332"/>
                    <a:pt x="154" y="1332"/>
                    <a:pt x="154" y="1332"/>
                  </a:cubicBezTo>
                  <a:cubicBezTo>
                    <a:pt x="154" y="948"/>
                    <a:pt x="154" y="948"/>
                    <a:pt x="154" y="948"/>
                  </a:cubicBezTo>
                  <a:cubicBezTo>
                    <a:pt x="384" y="948"/>
                    <a:pt x="384" y="948"/>
                    <a:pt x="384" y="948"/>
                  </a:cubicBezTo>
                  <a:cubicBezTo>
                    <a:pt x="384" y="1306"/>
                    <a:pt x="384" y="1306"/>
                    <a:pt x="384" y="1306"/>
                  </a:cubicBezTo>
                  <a:cubicBezTo>
                    <a:pt x="384" y="1320"/>
                    <a:pt x="395" y="1332"/>
                    <a:pt x="410" y="1332"/>
                  </a:cubicBezTo>
                  <a:cubicBezTo>
                    <a:pt x="563" y="1332"/>
                    <a:pt x="563" y="1332"/>
                    <a:pt x="563" y="1332"/>
                  </a:cubicBezTo>
                  <a:cubicBezTo>
                    <a:pt x="577" y="1332"/>
                    <a:pt x="589" y="1320"/>
                    <a:pt x="589" y="1306"/>
                  </a:cubicBezTo>
                  <a:cubicBezTo>
                    <a:pt x="589" y="896"/>
                    <a:pt x="589" y="896"/>
                    <a:pt x="589" y="896"/>
                  </a:cubicBezTo>
                  <a:cubicBezTo>
                    <a:pt x="742" y="896"/>
                    <a:pt x="742" y="896"/>
                    <a:pt x="742" y="896"/>
                  </a:cubicBezTo>
                  <a:cubicBezTo>
                    <a:pt x="742" y="1280"/>
                    <a:pt x="742" y="1280"/>
                    <a:pt x="742" y="1280"/>
                  </a:cubicBezTo>
                  <a:cubicBezTo>
                    <a:pt x="640" y="1280"/>
                    <a:pt x="640" y="1280"/>
                    <a:pt x="640" y="1280"/>
                  </a:cubicBezTo>
                  <a:cubicBezTo>
                    <a:pt x="640" y="1332"/>
                    <a:pt x="640" y="1332"/>
                    <a:pt x="640" y="1332"/>
                  </a:cubicBezTo>
                  <a:cubicBezTo>
                    <a:pt x="896" y="1332"/>
                    <a:pt x="896" y="1332"/>
                    <a:pt x="896" y="1332"/>
                  </a:cubicBezTo>
                  <a:cubicBezTo>
                    <a:pt x="896" y="1280"/>
                    <a:pt x="896" y="1280"/>
                    <a:pt x="896" y="1280"/>
                  </a:cubicBezTo>
                  <a:cubicBezTo>
                    <a:pt x="794" y="1280"/>
                    <a:pt x="794" y="1280"/>
                    <a:pt x="794" y="1280"/>
                  </a:cubicBezTo>
                  <a:cubicBezTo>
                    <a:pt x="794" y="896"/>
                    <a:pt x="794" y="896"/>
                    <a:pt x="794" y="896"/>
                  </a:cubicBezTo>
                  <a:cubicBezTo>
                    <a:pt x="947" y="896"/>
                    <a:pt x="947" y="896"/>
                    <a:pt x="947" y="896"/>
                  </a:cubicBezTo>
                  <a:cubicBezTo>
                    <a:pt x="947" y="1306"/>
                    <a:pt x="947" y="1306"/>
                    <a:pt x="947" y="1306"/>
                  </a:cubicBezTo>
                  <a:cubicBezTo>
                    <a:pt x="947" y="1320"/>
                    <a:pt x="959" y="1332"/>
                    <a:pt x="973" y="1332"/>
                  </a:cubicBezTo>
                  <a:cubicBezTo>
                    <a:pt x="1126" y="1332"/>
                    <a:pt x="1126" y="1332"/>
                    <a:pt x="1126" y="1332"/>
                  </a:cubicBezTo>
                  <a:cubicBezTo>
                    <a:pt x="1141" y="1332"/>
                    <a:pt x="1152" y="1320"/>
                    <a:pt x="1152" y="1306"/>
                  </a:cubicBezTo>
                  <a:cubicBezTo>
                    <a:pt x="1152" y="948"/>
                    <a:pt x="1152" y="948"/>
                    <a:pt x="1152" y="948"/>
                  </a:cubicBezTo>
                  <a:cubicBezTo>
                    <a:pt x="1382" y="948"/>
                    <a:pt x="1382" y="948"/>
                    <a:pt x="1382" y="948"/>
                  </a:cubicBezTo>
                  <a:cubicBezTo>
                    <a:pt x="1382" y="1332"/>
                    <a:pt x="1382" y="1332"/>
                    <a:pt x="1382" y="1332"/>
                  </a:cubicBezTo>
                  <a:cubicBezTo>
                    <a:pt x="1434" y="1332"/>
                    <a:pt x="1434" y="1332"/>
                    <a:pt x="1434" y="1332"/>
                  </a:cubicBezTo>
                  <a:cubicBezTo>
                    <a:pt x="1434" y="945"/>
                    <a:pt x="1434" y="945"/>
                    <a:pt x="1434" y="945"/>
                  </a:cubicBezTo>
                  <a:cubicBezTo>
                    <a:pt x="1492" y="933"/>
                    <a:pt x="1536" y="881"/>
                    <a:pt x="1536" y="820"/>
                  </a:cubicBezTo>
                  <a:cubicBezTo>
                    <a:pt x="1536" y="436"/>
                    <a:pt x="1536" y="436"/>
                    <a:pt x="1536" y="436"/>
                  </a:cubicBezTo>
                  <a:cubicBezTo>
                    <a:pt x="1536" y="372"/>
                    <a:pt x="1489" y="320"/>
                    <a:pt x="1429" y="310"/>
                  </a:cubicBezTo>
                  <a:close/>
                  <a:moveTo>
                    <a:pt x="1178" y="180"/>
                  </a:moveTo>
                  <a:cubicBezTo>
                    <a:pt x="1178" y="109"/>
                    <a:pt x="1235" y="52"/>
                    <a:pt x="1306" y="52"/>
                  </a:cubicBezTo>
                  <a:cubicBezTo>
                    <a:pt x="1376" y="52"/>
                    <a:pt x="1434" y="109"/>
                    <a:pt x="1434" y="180"/>
                  </a:cubicBezTo>
                  <a:cubicBezTo>
                    <a:pt x="1434" y="250"/>
                    <a:pt x="1376" y="308"/>
                    <a:pt x="1306" y="308"/>
                  </a:cubicBezTo>
                  <a:cubicBezTo>
                    <a:pt x="1235" y="308"/>
                    <a:pt x="1178" y="250"/>
                    <a:pt x="1178" y="180"/>
                  </a:cubicBezTo>
                  <a:close/>
                  <a:moveTo>
                    <a:pt x="640" y="180"/>
                  </a:moveTo>
                  <a:cubicBezTo>
                    <a:pt x="640" y="109"/>
                    <a:pt x="697" y="52"/>
                    <a:pt x="768" y="52"/>
                  </a:cubicBezTo>
                  <a:cubicBezTo>
                    <a:pt x="839" y="52"/>
                    <a:pt x="896" y="109"/>
                    <a:pt x="896" y="180"/>
                  </a:cubicBezTo>
                  <a:cubicBezTo>
                    <a:pt x="896" y="250"/>
                    <a:pt x="839" y="308"/>
                    <a:pt x="768" y="308"/>
                  </a:cubicBezTo>
                  <a:cubicBezTo>
                    <a:pt x="697" y="308"/>
                    <a:pt x="640" y="250"/>
                    <a:pt x="640" y="180"/>
                  </a:cubicBezTo>
                  <a:close/>
                  <a:moveTo>
                    <a:pt x="808" y="359"/>
                  </a:moveTo>
                  <a:cubicBezTo>
                    <a:pt x="768" y="465"/>
                    <a:pt x="768" y="465"/>
                    <a:pt x="768" y="465"/>
                  </a:cubicBezTo>
                  <a:cubicBezTo>
                    <a:pt x="728" y="359"/>
                    <a:pt x="728" y="359"/>
                    <a:pt x="728" y="359"/>
                  </a:cubicBezTo>
                  <a:lnTo>
                    <a:pt x="808" y="359"/>
                  </a:lnTo>
                  <a:close/>
                  <a:moveTo>
                    <a:pt x="538" y="487"/>
                  </a:moveTo>
                  <a:cubicBezTo>
                    <a:pt x="538" y="416"/>
                    <a:pt x="595" y="359"/>
                    <a:pt x="666" y="359"/>
                  </a:cubicBezTo>
                  <a:cubicBezTo>
                    <a:pt x="673" y="359"/>
                    <a:pt x="673" y="359"/>
                    <a:pt x="673" y="359"/>
                  </a:cubicBezTo>
                  <a:cubicBezTo>
                    <a:pt x="744" y="547"/>
                    <a:pt x="744" y="547"/>
                    <a:pt x="744" y="547"/>
                  </a:cubicBezTo>
                  <a:cubicBezTo>
                    <a:pt x="748" y="557"/>
                    <a:pt x="757" y="564"/>
                    <a:pt x="768" y="564"/>
                  </a:cubicBezTo>
                  <a:cubicBezTo>
                    <a:pt x="779" y="564"/>
                    <a:pt x="788" y="557"/>
                    <a:pt x="792" y="547"/>
                  </a:cubicBezTo>
                  <a:cubicBezTo>
                    <a:pt x="863" y="359"/>
                    <a:pt x="863" y="359"/>
                    <a:pt x="863" y="359"/>
                  </a:cubicBezTo>
                  <a:cubicBezTo>
                    <a:pt x="870" y="359"/>
                    <a:pt x="870" y="359"/>
                    <a:pt x="870" y="359"/>
                  </a:cubicBezTo>
                  <a:cubicBezTo>
                    <a:pt x="941" y="359"/>
                    <a:pt x="998" y="416"/>
                    <a:pt x="998" y="487"/>
                  </a:cubicBezTo>
                  <a:cubicBezTo>
                    <a:pt x="998" y="615"/>
                    <a:pt x="998" y="615"/>
                    <a:pt x="998" y="615"/>
                  </a:cubicBezTo>
                  <a:cubicBezTo>
                    <a:pt x="896" y="615"/>
                    <a:pt x="896" y="615"/>
                    <a:pt x="896" y="615"/>
                  </a:cubicBezTo>
                  <a:cubicBezTo>
                    <a:pt x="882" y="615"/>
                    <a:pt x="870" y="626"/>
                    <a:pt x="870" y="640"/>
                  </a:cubicBezTo>
                  <a:cubicBezTo>
                    <a:pt x="870" y="743"/>
                    <a:pt x="870" y="743"/>
                    <a:pt x="870" y="743"/>
                  </a:cubicBezTo>
                  <a:cubicBezTo>
                    <a:pt x="666" y="743"/>
                    <a:pt x="666" y="743"/>
                    <a:pt x="666" y="743"/>
                  </a:cubicBezTo>
                  <a:cubicBezTo>
                    <a:pt x="666" y="640"/>
                    <a:pt x="666" y="640"/>
                    <a:pt x="666" y="640"/>
                  </a:cubicBezTo>
                  <a:cubicBezTo>
                    <a:pt x="666" y="626"/>
                    <a:pt x="654" y="615"/>
                    <a:pt x="640" y="615"/>
                  </a:cubicBezTo>
                  <a:cubicBezTo>
                    <a:pt x="538" y="615"/>
                    <a:pt x="538" y="615"/>
                    <a:pt x="538" y="615"/>
                  </a:cubicBezTo>
                  <a:lnTo>
                    <a:pt x="538" y="487"/>
                  </a:lnTo>
                  <a:close/>
                  <a:moveTo>
                    <a:pt x="102" y="180"/>
                  </a:moveTo>
                  <a:cubicBezTo>
                    <a:pt x="102" y="109"/>
                    <a:pt x="160" y="52"/>
                    <a:pt x="230" y="52"/>
                  </a:cubicBezTo>
                  <a:cubicBezTo>
                    <a:pt x="301" y="52"/>
                    <a:pt x="358" y="109"/>
                    <a:pt x="358" y="180"/>
                  </a:cubicBezTo>
                  <a:cubicBezTo>
                    <a:pt x="358" y="250"/>
                    <a:pt x="301" y="308"/>
                    <a:pt x="230" y="308"/>
                  </a:cubicBezTo>
                  <a:cubicBezTo>
                    <a:pt x="160" y="308"/>
                    <a:pt x="102" y="250"/>
                    <a:pt x="102" y="180"/>
                  </a:cubicBezTo>
                  <a:close/>
                  <a:moveTo>
                    <a:pt x="538" y="1280"/>
                  </a:moveTo>
                  <a:cubicBezTo>
                    <a:pt x="435" y="1280"/>
                    <a:pt x="435" y="1280"/>
                    <a:pt x="435" y="1280"/>
                  </a:cubicBezTo>
                  <a:cubicBezTo>
                    <a:pt x="435" y="922"/>
                    <a:pt x="435" y="922"/>
                    <a:pt x="435" y="922"/>
                  </a:cubicBezTo>
                  <a:cubicBezTo>
                    <a:pt x="435" y="908"/>
                    <a:pt x="424" y="896"/>
                    <a:pt x="410" y="896"/>
                  </a:cubicBezTo>
                  <a:cubicBezTo>
                    <a:pt x="128" y="896"/>
                    <a:pt x="128" y="896"/>
                    <a:pt x="128" y="896"/>
                  </a:cubicBezTo>
                  <a:cubicBezTo>
                    <a:pt x="86" y="896"/>
                    <a:pt x="51" y="862"/>
                    <a:pt x="51" y="820"/>
                  </a:cubicBezTo>
                  <a:cubicBezTo>
                    <a:pt x="51" y="436"/>
                    <a:pt x="51" y="436"/>
                    <a:pt x="51" y="436"/>
                  </a:cubicBezTo>
                  <a:cubicBezTo>
                    <a:pt x="51" y="393"/>
                    <a:pt x="86" y="359"/>
                    <a:pt x="128" y="359"/>
                  </a:cubicBezTo>
                  <a:cubicBezTo>
                    <a:pt x="256" y="359"/>
                    <a:pt x="256" y="359"/>
                    <a:pt x="256" y="359"/>
                  </a:cubicBezTo>
                  <a:cubicBezTo>
                    <a:pt x="298" y="359"/>
                    <a:pt x="333" y="393"/>
                    <a:pt x="333" y="436"/>
                  </a:cubicBezTo>
                  <a:cubicBezTo>
                    <a:pt x="333" y="640"/>
                    <a:pt x="333" y="640"/>
                    <a:pt x="333" y="640"/>
                  </a:cubicBezTo>
                  <a:cubicBezTo>
                    <a:pt x="333" y="655"/>
                    <a:pt x="344" y="666"/>
                    <a:pt x="358" y="666"/>
                  </a:cubicBezTo>
                  <a:cubicBezTo>
                    <a:pt x="614" y="666"/>
                    <a:pt x="614" y="666"/>
                    <a:pt x="614" y="666"/>
                  </a:cubicBezTo>
                  <a:cubicBezTo>
                    <a:pt x="614" y="743"/>
                    <a:pt x="614" y="743"/>
                    <a:pt x="614" y="743"/>
                  </a:cubicBezTo>
                  <a:cubicBezTo>
                    <a:pt x="256" y="743"/>
                    <a:pt x="256" y="743"/>
                    <a:pt x="256" y="743"/>
                  </a:cubicBezTo>
                  <a:cubicBezTo>
                    <a:pt x="256" y="512"/>
                    <a:pt x="256" y="512"/>
                    <a:pt x="256" y="512"/>
                  </a:cubicBezTo>
                  <a:cubicBezTo>
                    <a:pt x="205" y="512"/>
                    <a:pt x="205" y="512"/>
                    <a:pt x="205" y="512"/>
                  </a:cubicBezTo>
                  <a:cubicBezTo>
                    <a:pt x="205" y="768"/>
                    <a:pt x="205" y="768"/>
                    <a:pt x="205" y="768"/>
                  </a:cubicBezTo>
                  <a:cubicBezTo>
                    <a:pt x="205" y="783"/>
                    <a:pt x="216" y="794"/>
                    <a:pt x="230" y="794"/>
                  </a:cubicBezTo>
                  <a:cubicBezTo>
                    <a:pt x="461" y="794"/>
                    <a:pt x="461" y="794"/>
                    <a:pt x="461" y="794"/>
                  </a:cubicBezTo>
                  <a:cubicBezTo>
                    <a:pt x="503" y="794"/>
                    <a:pt x="538" y="828"/>
                    <a:pt x="538" y="871"/>
                  </a:cubicBezTo>
                  <a:lnTo>
                    <a:pt x="538" y="1280"/>
                  </a:lnTo>
                  <a:close/>
                  <a:moveTo>
                    <a:pt x="950" y="845"/>
                  </a:moveTo>
                  <a:cubicBezTo>
                    <a:pt x="586" y="845"/>
                    <a:pt x="586" y="845"/>
                    <a:pt x="586" y="845"/>
                  </a:cubicBezTo>
                  <a:cubicBezTo>
                    <a:pt x="582" y="826"/>
                    <a:pt x="574" y="809"/>
                    <a:pt x="563" y="794"/>
                  </a:cubicBezTo>
                  <a:cubicBezTo>
                    <a:pt x="973" y="794"/>
                    <a:pt x="973" y="794"/>
                    <a:pt x="973" y="794"/>
                  </a:cubicBezTo>
                  <a:cubicBezTo>
                    <a:pt x="962" y="809"/>
                    <a:pt x="954" y="826"/>
                    <a:pt x="950" y="845"/>
                  </a:cubicBezTo>
                  <a:close/>
                  <a:moveTo>
                    <a:pt x="1485" y="820"/>
                  </a:moveTo>
                  <a:cubicBezTo>
                    <a:pt x="1485" y="862"/>
                    <a:pt x="1450" y="896"/>
                    <a:pt x="1408" y="896"/>
                  </a:cubicBezTo>
                  <a:cubicBezTo>
                    <a:pt x="1126" y="896"/>
                    <a:pt x="1126" y="896"/>
                    <a:pt x="1126" y="896"/>
                  </a:cubicBezTo>
                  <a:cubicBezTo>
                    <a:pt x="1112" y="896"/>
                    <a:pt x="1101" y="908"/>
                    <a:pt x="1101" y="922"/>
                  </a:cubicBezTo>
                  <a:cubicBezTo>
                    <a:pt x="1101" y="1280"/>
                    <a:pt x="1101" y="1280"/>
                    <a:pt x="1101" y="1280"/>
                  </a:cubicBezTo>
                  <a:cubicBezTo>
                    <a:pt x="998" y="1280"/>
                    <a:pt x="998" y="1280"/>
                    <a:pt x="998" y="1280"/>
                  </a:cubicBezTo>
                  <a:cubicBezTo>
                    <a:pt x="998" y="871"/>
                    <a:pt x="998" y="871"/>
                    <a:pt x="998" y="871"/>
                  </a:cubicBezTo>
                  <a:cubicBezTo>
                    <a:pt x="998" y="828"/>
                    <a:pt x="1033" y="794"/>
                    <a:pt x="1075" y="794"/>
                  </a:cubicBezTo>
                  <a:cubicBezTo>
                    <a:pt x="1306" y="794"/>
                    <a:pt x="1306" y="794"/>
                    <a:pt x="1306" y="794"/>
                  </a:cubicBezTo>
                  <a:cubicBezTo>
                    <a:pt x="1320" y="794"/>
                    <a:pt x="1331" y="783"/>
                    <a:pt x="1331" y="768"/>
                  </a:cubicBezTo>
                  <a:cubicBezTo>
                    <a:pt x="1331" y="512"/>
                    <a:pt x="1331" y="512"/>
                    <a:pt x="1331" y="512"/>
                  </a:cubicBezTo>
                  <a:cubicBezTo>
                    <a:pt x="1280" y="512"/>
                    <a:pt x="1280" y="512"/>
                    <a:pt x="1280" y="512"/>
                  </a:cubicBezTo>
                  <a:cubicBezTo>
                    <a:pt x="1280" y="743"/>
                    <a:pt x="1280" y="743"/>
                    <a:pt x="1280" y="743"/>
                  </a:cubicBezTo>
                  <a:cubicBezTo>
                    <a:pt x="922" y="743"/>
                    <a:pt x="922" y="743"/>
                    <a:pt x="922" y="743"/>
                  </a:cubicBezTo>
                  <a:cubicBezTo>
                    <a:pt x="922" y="666"/>
                    <a:pt x="922" y="666"/>
                    <a:pt x="922" y="666"/>
                  </a:cubicBezTo>
                  <a:cubicBezTo>
                    <a:pt x="1178" y="666"/>
                    <a:pt x="1178" y="666"/>
                    <a:pt x="1178" y="666"/>
                  </a:cubicBezTo>
                  <a:cubicBezTo>
                    <a:pt x="1192" y="666"/>
                    <a:pt x="1203" y="655"/>
                    <a:pt x="1203" y="640"/>
                  </a:cubicBezTo>
                  <a:cubicBezTo>
                    <a:pt x="1203" y="436"/>
                    <a:pt x="1203" y="436"/>
                    <a:pt x="1203" y="436"/>
                  </a:cubicBezTo>
                  <a:cubicBezTo>
                    <a:pt x="1203" y="393"/>
                    <a:pt x="1238" y="359"/>
                    <a:pt x="1280" y="359"/>
                  </a:cubicBezTo>
                  <a:cubicBezTo>
                    <a:pt x="1408" y="359"/>
                    <a:pt x="1408" y="359"/>
                    <a:pt x="1408" y="359"/>
                  </a:cubicBezTo>
                  <a:cubicBezTo>
                    <a:pt x="1450" y="359"/>
                    <a:pt x="1485" y="393"/>
                    <a:pt x="1485" y="436"/>
                  </a:cubicBezTo>
                  <a:lnTo>
                    <a:pt x="1485" y="820"/>
                  </a:lnTo>
                  <a:close/>
                  <a:moveTo>
                    <a:pt x="1485" y="820"/>
                  </a:moveTo>
                  <a:cubicBezTo>
                    <a:pt x="1485" y="820"/>
                    <a:pt x="1485" y="820"/>
                    <a:pt x="1485" y="82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" name="Rectangle 63">
              <a:extLst>
                <a:ext uri="{FF2B5EF4-FFF2-40B4-BE49-F238E27FC236}">
                  <a16:creationId xmlns:a16="http://schemas.microsoft.com/office/drawing/2014/main" id="{AD8CD875-0F8A-4923-891F-42D67282DA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90975" y="3208338"/>
              <a:ext cx="68262" cy="666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4" name="Freeform 64">
              <a:extLst>
                <a:ext uri="{FF2B5EF4-FFF2-40B4-BE49-F238E27FC236}">
                  <a16:creationId xmlns:a16="http://schemas.microsoft.com/office/drawing/2014/main" id="{058D8E75-AC2A-49C8-8CA5-2FF7CC5605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54388" y="2105025"/>
              <a:ext cx="538162" cy="334963"/>
            </a:xfrm>
            <a:custGeom>
              <a:avLst/>
              <a:gdLst>
                <a:gd name="T0" fmla="*/ 384 w 410"/>
                <a:gd name="T1" fmla="*/ 0 h 256"/>
                <a:gd name="T2" fmla="*/ 26 w 410"/>
                <a:gd name="T3" fmla="*/ 0 h 256"/>
                <a:gd name="T4" fmla="*/ 0 w 410"/>
                <a:gd name="T5" fmla="*/ 26 h 256"/>
                <a:gd name="T6" fmla="*/ 0 w 410"/>
                <a:gd name="T7" fmla="*/ 154 h 256"/>
                <a:gd name="T8" fmla="*/ 26 w 410"/>
                <a:gd name="T9" fmla="*/ 179 h 256"/>
                <a:gd name="T10" fmla="*/ 128 w 410"/>
                <a:gd name="T11" fmla="*/ 179 h 256"/>
                <a:gd name="T12" fmla="*/ 128 w 410"/>
                <a:gd name="T13" fmla="*/ 230 h 256"/>
                <a:gd name="T14" fmla="*/ 142 w 410"/>
                <a:gd name="T15" fmla="*/ 253 h 256"/>
                <a:gd name="T16" fmla="*/ 154 w 410"/>
                <a:gd name="T17" fmla="*/ 256 h 256"/>
                <a:gd name="T18" fmla="*/ 169 w 410"/>
                <a:gd name="T19" fmla="*/ 251 h 256"/>
                <a:gd name="T20" fmla="*/ 265 w 410"/>
                <a:gd name="T21" fmla="*/ 179 h 256"/>
                <a:gd name="T22" fmla="*/ 384 w 410"/>
                <a:gd name="T23" fmla="*/ 179 h 256"/>
                <a:gd name="T24" fmla="*/ 410 w 410"/>
                <a:gd name="T25" fmla="*/ 154 h 256"/>
                <a:gd name="T26" fmla="*/ 410 w 410"/>
                <a:gd name="T27" fmla="*/ 26 h 256"/>
                <a:gd name="T28" fmla="*/ 384 w 410"/>
                <a:gd name="T29" fmla="*/ 0 h 256"/>
                <a:gd name="T30" fmla="*/ 358 w 410"/>
                <a:gd name="T31" fmla="*/ 128 h 256"/>
                <a:gd name="T32" fmla="*/ 256 w 410"/>
                <a:gd name="T33" fmla="*/ 128 h 256"/>
                <a:gd name="T34" fmla="*/ 241 w 410"/>
                <a:gd name="T35" fmla="*/ 133 h 256"/>
                <a:gd name="T36" fmla="*/ 179 w 410"/>
                <a:gd name="T37" fmla="*/ 179 h 256"/>
                <a:gd name="T38" fmla="*/ 179 w 410"/>
                <a:gd name="T39" fmla="*/ 154 h 256"/>
                <a:gd name="T40" fmla="*/ 154 w 410"/>
                <a:gd name="T41" fmla="*/ 128 h 256"/>
                <a:gd name="T42" fmla="*/ 51 w 410"/>
                <a:gd name="T43" fmla="*/ 128 h 256"/>
                <a:gd name="T44" fmla="*/ 51 w 410"/>
                <a:gd name="T45" fmla="*/ 51 h 256"/>
                <a:gd name="T46" fmla="*/ 358 w 410"/>
                <a:gd name="T47" fmla="*/ 51 h 256"/>
                <a:gd name="T48" fmla="*/ 358 w 410"/>
                <a:gd name="T49" fmla="*/ 128 h 256"/>
                <a:gd name="T50" fmla="*/ 358 w 410"/>
                <a:gd name="T51" fmla="*/ 128 h 256"/>
                <a:gd name="T52" fmla="*/ 358 w 410"/>
                <a:gd name="T53" fmla="*/ 128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10" h="256">
                  <a:moveTo>
                    <a:pt x="384" y="0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11" y="0"/>
                    <a:pt x="0" y="11"/>
                    <a:pt x="0" y="26"/>
                  </a:cubicBezTo>
                  <a:cubicBezTo>
                    <a:pt x="0" y="154"/>
                    <a:pt x="0" y="154"/>
                    <a:pt x="0" y="154"/>
                  </a:cubicBezTo>
                  <a:cubicBezTo>
                    <a:pt x="0" y="168"/>
                    <a:pt x="11" y="179"/>
                    <a:pt x="26" y="179"/>
                  </a:cubicBezTo>
                  <a:cubicBezTo>
                    <a:pt x="128" y="179"/>
                    <a:pt x="128" y="179"/>
                    <a:pt x="128" y="179"/>
                  </a:cubicBezTo>
                  <a:cubicBezTo>
                    <a:pt x="128" y="230"/>
                    <a:pt x="128" y="230"/>
                    <a:pt x="128" y="230"/>
                  </a:cubicBezTo>
                  <a:cubicBezTo>
                    <a:pt x="128" y="240"/>
                    <a:pt x="133" y="249"/>
                    <a:pt x="142" y="253"/>
                  </a:cubicBezTo>
                  <a:cubicBezTo>
                    <a:pt x="146" y="255"/>
                    <a:pt x="150" y="256"/>
                    <a:pt x="154" y="256"/>
                  </a:cubicBezTo>
                  <a:cubicBezTo>
                    <a:pt x="159" y="256"/>
                    <a:pt x="164" y="254"/>
                    <a:pt x="169" y="251"/>
                  </a:cubicBezTo>
                  <a:cubicBezTo>
                    <a:pt x="265" y="179"/>
                    <a:pt x="265" y="179"/>
                    <a:pt x="265" y="179"/>
                  </a:cubicBezTo>
                  <a:cubicBezTo>
                    <a:pt x="384" y="179"/>
                    <a:pt x="384" y="179"/>
                    <a:pt x="384" y="179"/>
                  </a:cubicBezTo>
                  <a:cubicBezTo>
                    <a:pt x="398" y="179"/>
                    <a:pt x="410" y="168"/>
                    <a:pt x="410" y="154"/>
                  </a:cubicBezTo>
                  <a:cubicBezTo>
                    <a:pt x="410" y="26"/>
                    <a:pt x="410" y="26"/>
                    <a:pt x="410" y="26"/>
                  </a:cubicBezTo>
                  <a:cubicBezTo>
                    <a:pt x="410" y="11"/>
                    <a:pt x="398" y="0"/>
                    <a:pt x="384" y="0"/>
                  </a:cubicBezTo>
                  <a:close/>
                  <a:moveTo>
                    <a:pt x="358" y="128"/>
                  </a:moveTo>
                  <a:cubicBezTo>
                    <a:pt x="256" y="128"/>
                    <a:pt x="256" y="128"/>
                    <a:pt x="256" y="128"/>
                  </a:cubicBezTo>
                  <a:cubicBezTo>
                    <a:pt x="250" y="128"/>
                    <a:pt x="245" y="130"/>
                    <a:pt x="241" y="133"/>
                  </a:cubicBezTo>
                  <a:cubicBezTo>
                    <a:pt x="179" y="179"/>
                    <a:pt x="179" y="179"/>
                    <a:pt x="179" y="179"/>
                  </a:cubicBezTo>
                  <a:cubicBezTo>
                    <a:pt x="179" y="154"/>
                    <a:pt x="179" y="154"/>
                    <a:pt x="179" y="154"/>
                  </a:cubicBezTo>
                  <a:cubicBezTo>
                    <a:pt x="179" y="139"/>
                    <a:pt x="168" y="128"/>
                    <a:pt x="154" y="128"/>
                  </a:cubicBezTo>
                  <a:cubicBezTo>
                    <a:pt x="51" y="128"/>
                    <a:pt x="51" y="128"/>
                    <a:pt x="51" y="128"/>
                  </a:cubicBezTo>
                  <a:cubicBezTo>
                    <a:pt x="51" y="51"/>
                    <a:pt x="51" y="51"/>
                    <a:pt x="51" y="51"/>
                  </a:cubicBezTo>
                  <a:cubicBezTo>
                    <a:pt x="358" y="51"/>
                    <a:pt x="358" y="51"/>
                    <a:pt x="358" y="51"/>
                  </a:cubicBezTo>
                  <a:lnTo>
                    <a:pt x="358" y="128"/>
                  </a:lnTo>
                  <a:close/>
                  <a:moveTo>
                    <a:pt x="358" y="128"/>
                  </a:moveTo>
                  <a:cubicBezTo>
                    <a:pt x="358" y="128"/>
                    <a:pt x="358" y="128"/>
                    <a:pt x="358" y="12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5" name="Rectangle 65">
              <a:extLst>
                <a:ext uri="{FF2B5EF4-FFF2-40B4-BE49-F238E27FC236}">
                  <a16:creationId xmlns:a16="http://schemas.microsoft.com/office/drawing/2014/main" id="{2A0EC86B-6AE8-4B70-B9C4-9A6178AD7D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92588" y="2205038"/>
              <a:ext cx="66675" cy="666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" name="Rectangle 66">
              <a:extLst>
                <a:ext uri="{FF2B5EF4-FFF2-40B4-BE49-F238E27FC236}">
                  <a16:creationId xmlns:a16="http://schemas.microsoft.com/office/drawing/2014/main" id="{41DDD063-C7B0-44A7-9E43-CEEA856211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5938" y="2205038"/>
              <a:ext cx="68262" cy="666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" name="Rectangle 67">
              <a:extLst>
                <a:ext uri="{FF2B5EF4-FFF2-40B4-BE49-F238E27FC236}">
                  <a16:creationId xmlns:a16="http://schemas.microsoft.com/office/drawing/2014/main" id="{E1E2C0DA-9E07-4003-B8CD-59803593E9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0875" y="2205038"/>
              <a:ext cx="66675" cy="666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pic>
        <p:nvPicPr>
          <p:cNvPr id="29" name="Graphic 28">
            <a:extLst>
              <a:ext uri="{FF2B5EF4-FFF2-40B4-BE49-F238E27FC236}">
                <a16:creationId xmlns:a16="http://schemas.microsoft.com/office/drawing/2014/main" id="{9A72EC68-6C09-4548-880A-0DD2614A5F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12131" y="2586373"/>
            <a:ext cx="535220" cy="535220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B53A7661-1B2B-499E-BFED-AA0A3750B7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69088" y="2509876"/>
            <a:ext cx="574372" cy="574372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249FB227-3667-4120-85E0-9CC6892CD869}"/>
              </a:ext>
            </a:extLst>
          </p:cNvPr>
          <p:cNvSpPr txBox="1"/>
          <p:nvPr/>
        </p:nvSpPr>
        <p:spPr>
          <a:xfrm>
            <a:off x="3495379" y="3334454"/>
            <a:ext cx="23621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Drives to both better outcomes for 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our patients and 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happier providers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274558C-C625-4813-A377-22513EF92225}"/>
              </a:ext>
            </a:extLst>
          </p:cNvPr>
          <p:cNvSpPr txBox="1"/>
          <p:nvPr/>
        </p:nvSpPr>
        <p:spPr>
          <a:xfrm>
            <a:off x="6260094" y="3334454"/>
            <a:ext cx="236213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Creates a personalized dialogue for each patient and cares for that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patient in the space 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between the office visits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9A6C09A-4DBB-4514-AA2F-123504483045}"/>
              </a:ext>
            </a:extLst>
          </p:cNvPr>
          <p:cNvSpPr txBox="1"/>
          <p:nvPr/>
        </p:nvSpPr>
        <p:spPr>
          <a:xfrm>
            <a:off x="9024809" y="3334454"/>
            <a:ext cx="236213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Maximize physician retention, minimize physician burnout</a:t>
            </a:r>
          </a:p>
        </p:txBody>
      </p:sp>
      <p:pic>
        <p:nvPicPr>
          <p:cNvPr id="34" name="Graphic 33">
            <a:extLst>
              <a:ext uri="{FF2B5EF4-FFF2-40B4-BE49-F238E27FC236}">
                <a16:creationId xmlns:a16="http://schemas.microsoft.com/office/drawing/2014/main" id="{C4A9A7D0-9122-42FE-B780-17EBA4937A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574564" y="2569736"/>
            <a:ext cx="514511" cy="514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7483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CAA5C113-951C-4040-BABE-550D9ED5C19B}"/>
              </a:ext>
            </a:extLst>
          </p:cNvPr>
          <p:cNvSpPr/>
          <p:nvPr/>
        </p:nvSpPr>
        <p:spPr>
          <a:xfrm>
            <a:off x="0" y="1420008"/>
            <a:ext cx="12175677" cy="451684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D671BDB-2163-4201-B4E8-D2258BBB47CB}"/>
              </a:ext>
            </a:extLst>
          </p:cNvPr>
          <p:cNvSpPr txBox="1"/>
          <p:nvPr/>
        </p:nvSpPr>
        <p:spPr>
          <a:xfrm>
            <a:off x="613065" y="6041433"/>
            <a:ext cx="7188696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solidFill>
                  <a:schemeClr val="tx1">
                    <a:lumMod val="75000"/>
                  </a:schemeClr>
                </a:solidFill>
              </a:rPr>
              <a:t>1. Big data and storytelling: The necessary duo in healthcare</a:t>
            </a:r>
          </a:p>
          <a:p>
            <a:r>
              <a:rPr lang="en-US" sz="1300" dirty="0">
                <a:solidFill>
                  <a:schemeClr val="bg2">
                    <a:lumMod val="65000"/>
                    <a:lumOff val="35000"/>
                  </a:schemeClr>
                </a:solidFill>
              </a:rPr>
              <a:t>Fierce Healthcare, Oct 22, 2015 6:50pm, accessed online 8/20/19</a:t>
            </a:r>
          </a:p>
          <a:p>
            <a:r>
              <a:rPr lang="en-US" sz="1300" dirty="0">
                <a:solidFill>
                  <a:schemeClr val="bg2">
                    <a:lumMod val="65000"/>
                    <a:lumOff val="35000"/>
                  </a:schemeClr>
                </a:solidFill>
              </a:rPr>
              <a:t>Andrea J. Simon, PhD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704034B-7718-4BF2-AE10-02BED4C55418}"/>
              </a:ext>
            </a:extLst>
          </p:cNvPr>
          <p:cNvGrpSpPr/>
          <p:nvPr/>
        </p:nvGrpSpPr>
        <p:grpSpPr>
          <a:xfrm>
            <a:off x="1603325" y="1505854"/>
            <a:ext cx="8909869" cy="4345148"/>
            <a:chOff x="714767" y="1894919"/>
            <a:chExt cx="8945183" cy="3989870"/>
          </a:xfrm>
        </p:grpSpPr>
        <p:pic>
          <p:nvPicPr>
            <p:cNvPr id="13" name="Content Placeholder 6">
              <a:extLst>
                <a:ext uri="{FF2B5EF4-FFF2-40B4-BE49-F238E27FC236}">
                  <a16:creationId xmlns:a16="http://schemas.microsoft.com/office/drawing/2014/main" id="{60E931BB-F62D-45F3-B7BA-DC570AFFFC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4767" y="1894919"/>
              <a:ext cx="8945183" cy="2923334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A041A7C-7FA6-4094-9D88-CCAD23A1EC7C}"/>
                </a:ext>
              </a:extLst>
            </p:cNvPr>
            <p:cNvSpPr txBox="1"/>
            <p:nvPr/>
          </p:nvSpPr>
          <p:spPr>
            <a:xfrm>
              <a:off x="4151680" y="4910142"/>
              <a:ext cx="1869647" cy="974647"/>
            </a:xfrm>
            <a:prstGeom prst="rect">
              <a:avLst/>
            </a:prstGeom>
            <a:solidFill>
              <a:srgbClr val="70AC2E"/>
            </a:solidFill>
            <a:ln w="28575">
              <a:solidFill>
                <a:srgbClr val="70AC2E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Health literacy</a:t>
              </a:r>
            </a:p>
            <a:p>
              <a:pPr algn="ctr"/>
              <a:r>
                <a:rPr lang="en-US" dirty="0">
                  <a:solidFill>
                    <a:schemeClr val="bg1"/>
                  </a:solidFill>
                </a:rPr>
                <a:t>Patient preferences</a:t>
              </a:r>
            </a:p>
            <a:p>
              <a:pPr algn="ctr"/>
              <a:r>
                <a:rPr lang="en-US" dirty="0">
                  <a:solidFill>
                    <a:schemeClr val="bg1"/>
                  </a:solidFill>
                </a:rPr>
                <a:t>Disease state</a:t>
              </a:r>
            </a:p>
            <a:p>
              <a:pPr algn="ctr"/>
              <a:r>
                <a:rPr lang="en-US" dirty="0">
                  <a:solidFill>
                    <a:schemeClr val="bg1"/>
                  </a:solidFill>
                </a:rPr>
                <a:t>Demographics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4D169A0F-1ECB-46D1-BC29-30A9CF227964}"/>
                </a:ext>
              </a:extLst>
            </p:cNvPr>
            <p:cNvCxnSpPr/>
            <p:nvPr/>
          </p:nvCxnSpPr>
          <p:spPr>
            <a:xfrm flipH="1">
              <a:off x="1482694" y="5525624"/>
              <a:ext cx="2319618" cy="0"/>
            </a:xfrm>
            <a:prstGeom prst="straightConnector1">
              <a:avLst/>
            </a:prstGeom>
            <a:ln w="38100">
              <a:solidFill>
                <a:srgbClr val="92D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E2F1CE47-752F-4F31-8247-C1390A3C9C64}"/>
                </a:ext>
              </a:extLst>
            </p:cNvPr>
            <p:cNvSpPr/>
            <p:nvPr/>
          </p:nvSpPr>
          <p:spPr>
            <a:xfrm>
              <a:off x="5718518" y="2076454"/>
              <a:ext cx="3583641" cy="274837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0335CF63-953B-4DBE-B788-7495E4CF8205}"/>
                </a:ext>
              </a:extLst>
            </p:cNvPr>
            <p:cNvCxnSpPr/>
            <p:nvPr/>
          </p:nvCxnSpPr>
          <p:spPr>
            <a:xfrm>
              <a:off x="6431212" y="5510306"/>
              <a:ext cx="2299447" cy="0"/>
            </a:xfrm>
            <a:prstGeom prst="straightConnector1">
              <a:avLst/>
            </a:prstGeom>
            <a:ln w="38100">
              <a:solidFill>
                <a:srgbClr val="92D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itle 7">
            <a:extLst>
              <a:ext uri="{FF2B5EF4-FFF2-40B4-BE49-F238E27FC236}">
                <a16:creationId xmlns:a16="http://schemas.microsoft.com/office/drawing/2014/main" id="{14A24557-0DB4-4B0B-9BD3-E4ED8750D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Describing the Patient Journey of Healthcare</a:t>
            </a:r>
          </a:p>
        </p:txBody>
      </p:sp>
    </p:spTree>
    <p:extLst>
      <p:ext uri="{BB962C8B-B14F-4D97-AF65-F5344CB8AC3E}">
        <p14:creationId xmlns:p14="http://schemas.microsoft.com/office/powerpoint/2010/main" val="33033292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736D5D56-F2B7-444F-86E9-C4FD3A20BD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2572250"/>
              </p:ext>
            </p:extLst>
          </p:nvPr>
        </p:nvGraphicFramePr>
        <p:xfrm>
          <a:off x="611656" y="1635164"/>
          <a:ext cx="11084890" cy="403411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66419">
                  <a:extLst>
                    <a:ext uri="{9D8B030D-6E8A-4147-A177-3AD203B41FA5}">
                      <a16:colId xmlns:a16="http://schemas.microsoft.com/office/drawing/2014/main" val="145067146"/>
                    </a:ext>
                  </a:extLst>
                </a:gridCol>
                <a:gridCol w="4972039">
                  <a:extLst>
                    <a:ext uri="{9D8B030D-6E8A-4147-A177-3AD203B41FA5}">
                      <a16:colId xmlns:a16="http://schemas.microsoft.com/office/drawing/2014/main" val="3411246898"/>
                    </a:ext>
                  </a:extLst>
                </a:gridCol>
                <a:gridCol w="5046432">
                  <a:extLst>
                    <a:ext uri="{9D8B030D-6E8A-4147-A177-3AD203B41FA5}">
                      <a16:colId xmlns:a16="http://schemas.microsoft.com/office/drawing/2014/main" val="1533722300"/>
                    </a:ext>
                  </a:extLst>
                </a:gridCol>
              </a:tblGrid>
              <a:tr h="910614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2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lvl="1" indent="0">
                        <a:buFont typeface="Arial" panose="020B0604020202020204" pitchFamily="34" charset="0"/>
                        <a:buNone/>
                      </a:pPr>
                      <a:r>
                        <a:rPr lang="en-US" sz="1500" b="1" dirty="0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</a:rPr>
                        <a:t>A lifetime of patient value. This is not a one-off patient experience</a:t>
                      </a:r>
                    </a:p>
                  </a:txBody>
                  <a:tcPr marL="274320" marR="274320" marT="91440" marB="9144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lvl="1" indent="0">
                        <a:buFont typeface="Arial" panose="020B0604020202020204" pitchFamily="34" charset="0"/>
                        <a:buNone/>
                      </a:pPr>
                      <a:endParaRPr lang="en-US" sz="1500" dirty="0">
                        <a:solidFill>
                          <a:schemeClr val="bg2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274320" marR="274320" marT="91440" marB="9144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4793942"/>
                  </a:ext>
                </a:extLst>
              </a:tr>
              <a:tr h="900822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2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1" indent="0">
                        <a:buFont typeface="Arial" panose="020B0604020202020204" pitchFamily="34" charset="0"/>
                        <a:buNone/>
                      </a:pPr>
                      <a:r>
                        <a:rPr lang="en-US" sz="1500" b="1" dirty="0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</a:rPr>
                        <a:t>Delight the patient, who is also a consumer</a:t>
                      </a:r>
                    </a:p>
                  </a:txBody>
                  <a:tcPr marL="274320" marR="274320" marT="91440" marB="9144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1091833"/>
                  </a:ext>
                </a:extLst>
              </a:tr>
              <a:tr h="2222682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2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1" indent="0">
                        <a:buFont typeface="Arial" panose="020B0604020202020204" pitchFamily="34" charset="0"/>
                        <a:buNone/>
                      </a:pPr>
                      <a:r>
                        <a:rPr lang="en-US" sz="1500" b="1" dirty="0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</a:rPr>
                        <a:t>2 personal examples:</a:t>
                      </a:r>
                    </a:p>
                    <a:p>
                      <a:pPr marL="0" lvl="1" indent="0">
                        <a:buFont typeface="Arial" panose="020B0604020202020204" pitchFamily="34" charset="0"/>
                        <a:buNone/>
                      </a:pPr>
                      <a:endParaRPr lang="en-US" sz="1500" dirty="0">
                        <a:solidFill>
                          <a:schemeClr val="bg2">
                            <a:lumMod val="95000"/>
                            <a:lumOff val="5000"/>
                          </a:schemeClr>
                        </a:solidFill>
                      </a:endParaRPr>
                    </a:p>
                    <a:p>
                      <a:pPr marL="2857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</a:rPr>
                        <a:t>Minor 1-day surgical procedure requiring general anesthesia: no follow up from surgeon, “call us when you need us”</a:t>
                      </a:r>
                    </a:p>
                    <a:p>
                      <a:pPr marL="2857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</a:rPr>
                        <a:t>Flu 2017 Urgent Care Center visit: received a phone call the next day from the treating clinician</a:t>
                      </a:r>
                    </a:p>
                  </a:txBody>
                  <a:tcPr marL="274320" marR="274320" marT="91440" marB="9144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lvl="1" indent="0">
                        <a:buFont typeface="Arial" panose="020B0604020202020204" pitchFamily="34" charset="0"/>
                        <a:buNone/>
                      </a:pPr>
                      <a:endParaRPr lang="en-US" sz="1500" dirty="0">
                        <a:solidFill>
                          <a:schemeClr val="bg2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274320" marR="274320" marT="91440" marB="9144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3754780"/>
                  </a:ext>
                </a:extLst>
              </a:tr>
            </a:tbl>
          </a:graphicData>
        </a:graphic>
      </p:graphicFrame>
      <p:pic>
        <p:nvPicPr>
          <p:cNvPr id="20" name="Picture 19">
            <a:extLst>
              <a:ext uri="{FF2B5EF4-FFF2-40B4-BE49-F238E27FC236}">
                <a16:creationId xmlns:a16="http://schemas.microsoft.com/office/drawing/2014/main" id="{A3315CFC-FD52-4216-ADF3-2E53CA67F0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03319" y="2019751"/>
            <a:ext cx="4566401" cy="3264944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6A6C5B3C-B0C2-491B-B698-7A6CDF1AD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Goal: Engagement, Service, and Loyalty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39EF4375-6CCA-44F1-985F-F3878D7361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72701" y="3869936"/>
            <a:ext cx="648275" cy="648275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B6C9B482-3915-4A0A-BD80-0334DB3D20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03572" y="1842832"/>
            <a:ext cx="574372" cy="574372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E5D8559A-59B6-4E0F-88A5-1103057AABF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36252" y="2726361"/>
            <a:ext cx="552450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1842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95435BF2-A8F8-4F24-818C-5160522FA7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7596781"/>
              </p:ext>
            </p:extLst>
          </p:nvPr>
        </p:nvGraphicFramePr>
        <p:xfrm>
          <a:off x="611656" y="1624405"/>
          <a:ext cx="11084890" cy="407714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92026">
                  <a:extLst>
                    <a:ext uri="{9D8B030D-6E8A-4147-A177-3AD203B41FA5}">
                      <a16:colId xmlns:a16="http://schemas.microsoft.com/office/drawing/2014/main" val="145067146"/>
                    </a:ext>
                  </a:extLst>
                </a:gridCol>
                <a:gridCol w="5046432">
                  <a:extLst>
                    <a:ext uri="{9D8B030D-6E8A-4147-A177-3AD203B41FA5}">
                      <a16:colId xmlns:a16="http://schemas.microsoft.com/office/drawing/2014/main" val="3411246898"/>
                    </a:ext>
                  </a:extLst>
                </a:gridCol>
                <a:gridCol w="5046432">
                  <a:extLst>
                    <a:ext uri="{9D8B030D-6E8A-4147-A177-3AD203B41FA5}">
                      <a16:colId xmlns:a16="http://schemas.microsoft.com/office/drawing/2014/main" val="1533722300"/>
                    </a:ext>
                  </a:extLst>
                </a:gridCol>
              </a:tblGrid>
              <a:tr h="2383712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2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lvl="1" indent="0">
                        <a:buFont typeface="Arial" panose="020B0604020202020204" pitchFamily="34" charset="0"/>
                        <a:buNone/>
                      </a:pPr>
                      <a:r>
                        <a:rPr lang="en-US" sz="1500" dirty="0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</a:rPr>
                        <a:t>Interest in, and demand for, urgent care clinics is growing rapidly. </a:t>
                      </a:r>
                    </a:p>
                    <a:p>
                      <a:pPr marL="2857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500" dirty="0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</a:rPr>
                        <a:t>The number of clinics has ballooned from 6,946 in 2015 to 8,285 as of June 2018</a:t>
                      </a:r>
                    </a:p>
                    <a:p>
                      <a:pPr marL="2857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500" dirty="0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</a:rPr>
                        <a:t>$18 billion industry experts predict will grow 5.8% yearly</a:t>
                      </a:r>
                    </a:p>
                  </a:txBody>
                  <a:tcPr marL="274320" marR="274320" marT="91440" marB="9144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lvl="1" indent="0">
                        <a:buFont typeface="Arial" panose="020B0604020202020204" pitchFamily="34" charset="0"/>
                        <a:buNone/>
                      </a:pPr>
                      <a:endParaRPr lang="en-US" sz="1500" dirty="0">
                        <a:solidFill>
                          <a:schemeClr val="bg2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274320" marR="274320" marT="91440" marB="9144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4793942"/>
                  </a:ext>
                </a:extLst>
              </a:tr>
              <a:tr h="1693435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2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1" indent="0">
                        <a:buFont typeface="Arial" panose="020B0604020202020204" pitchFamily="34" charset="0"/>
                        <a:buNone/>
                      </a:pPr>
                      <a:r>
                        <a:rPr lang="en-US" sz="1500" dirty="0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</a:rPr>
                        <a:t>Urgent care clinics handle:</a:t>
                      </a:r>
                    </a:p>
                    <a:p>
                      <a:pPr marL="2857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500" dirty="0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</a:rPr>
                        <a:t>89 million patient visits each year, or more than 29 percent of all primary care visits in the country</a:t>
                      </a:r>
                    </a:p>
                    <a:p>
                      <a:pPr marL="2857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500" dirty="0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</a:rPr>
                        <a:t>Nearly 15 percent of all outpatient physician visits</a:t>
                      </a:r>
                    </a:p>
                  </a:txBody>
                  <a:tcPr marL="274320" marR="274320" marT="91440" marB="9144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lvl="1" indent="0">
                        <a:buFont typeface="Arial" panose="020B0604020202020204" pitchFamily="34" charset="0"/>
                        <a:buNone/>
                      </a:pPr>
                      <a:endParaRPr lang="en-US" sz="1500" dirty="0">
                        <a:solidFill>
                          <a:schemeClr val="bg2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274320" marR="274320" marT="91440" marB="9144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3754780"/>
                  </a:ext>
                </a:extLst>
              </a:tr>
            </a:tbl>
          </a:graphicData>
        </a:graphic>
      </p:graphicFrame>
      <p:pic>
        <p:nvPicPr>
          <p:cNvPr id="18" name="Picture 17">
            <a:extLst>
              <a:ext uri="{FF2B5EF4-FFF2-40B4-BE49-F238E27FC236}">
                <a16:creationId xmlns:a16="http://schemas.microsoft.com/office/drawing/2014/main" id="{C686746A-81F2-4042-A5F1-CCC83B3A3A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1316"/>
          <a:stretch/>
        </p:blipFill>
        <p:spPr>
          <a:xfrm>
            <a:off x="6656071" y="3782578"/>
            <a:ext cx="5031760" cy="1903877"/>
          </a:xfrm>
          <a:prstGeom prst="rect">
            <a:avLst/>
          </a:prstGeom>
        </p:spPr>
      </p:pic>
      <p:sp>
        <p:nvSpPr>
          <p:cNvPr id="19" name="Callout: Line with No Border 18">
            <a:extLst>
              <a:ext uri="{FF2B5EF4-FFF2-40B4-BE49-F238E27FC236}">
                <a16:creationId xmlns:a16="http://schemas.microsoft.com/office/drawing/2014/main" id="{AD701FF4-A67B-4561-B70F-4D3B3C623B75}"/>
              </a:ext>
            </a:extLst>
          </p:cNvPr>
          <p:cNvSpPr/>
          <p:nvPr/>
        </p:nvSpPr>
        <p:spPr>
          <a:xfrm>
            <a:off x="8441858" y="2618150"/>
            <a:ext cx="2513669" cy="465495"/>
          </a:xfrm>
          <a:prstGeom prst="callout1">
            <a:avLst>
              <a:gd name="adj1" fmla="val 99126"/>
              <a:gd name="adj2" fmla="val 38578"/>
              <a:gd name="adj3" fmla="val 247826"/>
              <a:gd name="adj4" fmla="val -16265"/>
            </a:avLst>
          </a:prstGeom>
          <a:solidFill>
            <a:srgbClr val="0070C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Faster, easier, cheaper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F8AA621C-0A3E-4020-9A02-8FFE3CA60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our health care system set up for patient loyalty?</a:t>
            </a: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C26D1468-555E-4E27-84CA-D140FAE8DA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8805" y="2488683"/>
            <a:ext cx="594962" cy="594962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42446325-CBD2-43A6-A99D-537E0F0439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68547" y="4543509"/>
            <a:ext cx="535220" cy="5352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73F61D6-6166-EA4C-8CA6-783046977805}"/>
              </a:ext>
            </a:extLst>
          </p:cNvPr>
          <p:cNvSpPr txBox="1"/>
          <p:nvPr/>
        </p:nvSpPr>
        <p:spPr>
          <a:xfrm>
            <a:off x="329286" y="6064683"/>
            <a:ext cx="782879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solidFill>
                  <a:schemeClr val="tx1">
                    <a:lumMod val="75000"/>
                  </a:schemeClr>
                </a:solidFill>
              </a:rPr>
              <a:t>1. The Essential Role of the Urgent Care Center in Population Health 2019 </a:t>
            </a:r>
            <a:r>
              <a:rPr lang="en-US" sz="1300" b="1" dirty="0" err="1">
                <a:solidFill>
                  <a:schemeClr val="tx1">
                    <a:lumMod val="75000"/>
                  </a:schemeClr>
                </a:solidFill>
              </a:rPr>
              <a:t>Associtaion</a:t>
            </a:r>
            <a:r>
              <a:rPr lang="en-US" sz="1300" b="1" dirty="0">
                <a:solidFill>
                  <a:schemeClr val="tx1">
                    <a:lumMod val="75000"/>
                  </a:schemeClr>
                </a:solidFill>
              </a:rPr>
              <a:t> Report</a:t>
            </a:r>
          </a:p>
          <a:p>
            <a:r>
              <a:rPr lang="en-US" sz="1300" dirty="0">
                <a:solidFill>
                  <a:schemeClr val="bg2">
                    <a:lumMod val="65000"/>
                    <a:lumOff val="35000"/>
                  </a:schemeClr>
                </a:solidFill>
              </a:rPr>
              <a:t>Laurel </a:t>
            </a:r>
            <a:r>
              <a:rPr lang="en-US" sz="1300" dirty="0" err="1">
                <a:solidFill>
                  <a:schemeClr val="bg2">
                    <a:lumMod val="65000"/>
                    <a:lumOff val="35000"/>
                  </a:schemeClr>
                </a:solidFill>
              </a:rPr>
              <a:t>Stoimenoff</a:t>
            </a:r>
            <a:r>
              <a:rPr lang="en-US" sz="1300" dirty="0">
                <a:solidFill>
                  <a:schemeClr val="bg2">
                    <a:lumMod val="65000"/>
                    <a:lumOff val="35000"/>
                  </a:schemeClr>
                </a:solidFill>
              </a:rPr>
              <a:t>, CEO of the Urgent Care Association (UCA) </a:t>
            </a:r>
          </a:p>
        </p:txBody>
      </p:sp>
    </p:spTree>
    <p:extLst>
      <p:ext uri="{BB962C8B-B14F-4D97-AF65-F5344CB8AC3E}">
        <p14:creationId xmlns:p14="http://schemas.microsoft.com/office/powerpoint/2010/main" val="17499296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1316B17-48DC-4E47-822F-70C4019EEA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5461956"/>
              </p:ext>
            </p:extLst>
          </p:nvPr>
        </p:nvGraphicFramePr>
        <p:xfrm>
          <a:off x="623087" y="1503123"/>
          <a:ext cx="10420555" cy="361029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11039">
                  <a:extLst>
                    <a:ext uri="{9D8B030D-6E8A-4147-A177-3AD203B41FA5}">
                      <a16:colId xmlns:a16="http://schemas.microsoft.com/office/drawing/2014/main" val="145067146"/>
                    </a:ext>
                  </a:extLst>
                </a:gridCol>
                <a:gridCol w="8709516">
                  <a:extLst>
                    <a:ext uri="{9D8B030D-6E8A-4147-A177-3AD203B41FA5}">
                      <a16:colId xmlns:a16="http://schemas.microsoft.com/office/drawing/2014/main" val="3411246898"/>
                    </a:ext>
                  </a:extLst>
                </a:gridCol>
              </a:tblGrid>
              <a:tr h="1912135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2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2857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500" dirty="0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</a:rPr>
                        <a:t>Convenience: Nearly two thirds of patients would switch providers for the ability to get an appointment quickly when they need it, according to Accenture. </a:t>
                      </a:r>
                    </a:p>
                    <a:p>
                      <a:pPr marL="2857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500" dirty="0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</a:rPr>
                        <a:t>Patient experience: Connecting with patients</a:t>
                      </a:r>
                    </a:p>
                    <a:p>
                      <a:pPr marL="2857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500" dirty="0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</a:rPr>
                        <a:t>Redefining quality: Quality may mean short wait times and walk-in hours</a:t>
                      </a:r>
                    </a:p>
                    <a:p>
                      <a:pPr marL="2857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500" dirty="0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</a:rPr>
                        <a:t>Empowering consumers with wellness offerings</a:t>
                      </a:r>
                      <a:br>
                        <a:rPr lang="en-US" sz="1500" dirty="0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</a:rPr>
                      </a:br>
                      <a:endParaRPr lang="en-US" sz="1500" dirty="0">
                        <a:solidFill>
                          <a:schemeClr val="bg2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274320" marR="274320" marT="91440" marB="9144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4793942"/>
                  </a:ext>
                </a:extLst>
              </a:tr>
              <a:tr h="1698163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2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500" dirty="0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</a:rPr>
                        <a:t>Attributes of current PCP and clinic (including access, service, quality, and reputation factors)</a:t>
                      </a:r>
                    </a:p>
                    <a:p>
                      <a:pPr marL="2857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500" dirty="0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</a:rPr>
                        <a:t>Strength of current relationship (consumer likelihood to stay, follow, and recommend PCP)</a:t>
                      </a:r>
                    </a:p>
                    <a:p>
                      <a:endParaRPr lang="en-US" sz="1500" dirty="0">
                        <a:solidFill>
                          <a:schemeClr val="bg2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274320" marR="274320" marT="91440" marB="9144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3754780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889EEEAC-4F89-42B8-9968-9EAE927E8201}"/>
              </a:ext>
            </a:extLst>
          </p:cNvPr>
          <p:cNvSpPr txBox="1"/>
          <p:nvPr/>
        </p:nvSpPr>
        <p:spPr>
          <a:xfrm>
            <a:off x="623087" y="5314010"/>
            <a:ext cx="1111889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1300" dirty="0">
                <a:hlinkClick r:id="rId3"/>
              </a:rPr>
              <a:t>Becker’s Hospital Review July 2018: https://www.beckershospitalreview.com/patient-engagement/how-to-build-loyalty-and-retain-patients-for-your-healthcare-system.html</a:t>
            </a:r>
            <a:endParaRPr lang="en-US" sz="1300" dirty="0"/>
          </a:p>
          <a:p>
            <a:pPr marL="342900" indent="-342900">
              <a:buAutoNum type="arabicPeriod"/>
            </a:pPr>
            <a:r>
              <a:rPr lang="en-US" sz="1300" dirty="0"/>
              <a:t>Advisory Board Study in 2015: 1843-consumer nationwide survey</a:t>
            </a:r>
          </a:p>
          <a:p>
            <a:pPr marL="342900" indent="-342900">
              <a:buAutoNum type="arabicPeriod"/>
            </a:pPr>
            <a:endParaRPr lang="en-US" sz="1300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B444D03E-5EAE-438E-A761-EBD91AD1DE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0232" y="3802235"/>
            <a:ext cx="722553" cy="810296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E6EFE640-2222-4E1F-BDFC-9E5962CC4B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00232" y="2047372"/>
            <a:ext cx="722553" cy="810296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515697D3-74A4-4451-AC80-8F2F8B08C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why do patients stay with their PCP?</a:t>
            </a:r>
          </a:p>
        </p:txBody>
      </p:sp>
    </p:spTree>
    <p:extLst>
      <p:ext uri="{BB962C8B-B14F-4D97-AF65-F5344CB8AC3E}">
        <p14:creationId xmlns:p14="http://schemas.microsoft.com/office/powerpoint/2010/main" val="510987637"/>
      </p:ext>
    </p:extLst>
  </p:cSld>
  <p:clrMapOvr>
    <a:masterClrMapping/>
  </p:clrMapOvr>
</p:sld>
</file>

<file path=ppt/theme/theme1.xml><?xml version="1.0" encoding="utf-8"?>
<a:theme xmlns:a="http://schemas.openxmlformats.org/drawingml/2006/main" name="Event Title">
  <a:themeElements>
    <a:clrScheme name="MGMA19 v4">
      <a:dk1>
        <a:srgbClr val="EB0087"/>
      </a:dk1>
      <a:lt1>
        <a:srgbClr val="FFFFFF"/>
      </a:lt1>
      <a:dk2>
        <a:srgbClr val="000000"/>
      </a:dk2>
      <a:lt2>
        <a:srgbClr val="FFFFFF"/>
      </a:lt2>
      <a:accent1>
        <a:srgbClr val="A0238E"/>
      </a:accent1>
      <a:accent2>
        <a:srgbClr val="792A8F"/>
      </a:accent2>
      <a:accent3>
        <a:srgbClr val="BB9ECA"/>
      </a:accent3>
      <a:accent4>
        <a:srgbClr val="C5168C"/>
      </a:accent4>
      <a:accent5>
        <a:srgbClr val="B8002E"/>
      </a:accent5>
      <a:accent6>
        <a:srgbClr val="3A3091"/>
      </a:accent6>
      <a:hlink>
        <a:srgbClr val="5572A8"/>
      </a:hlink>
      <a:folHlink>
        <a:srgbClr val="1A094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itle Page">
  <a:themeElements>
    <a:clrScheme name="MGMA19 v4">
      <a:dk1>
        <a:srgbClr val="EB0087"/>
      </a:dk1>
      <a:lt1>
        <a:srgbClr val="FFFFFF"/>
      </a:lt1>
      <a:dk2>
        <a:srgbClr val="000000"/>
      </a:dk2>
      <a:lt2>
        <a:srgbClr val="FFFFFF"/>
      </a:lt2>
      <a:accent1>
        <a:srgbClr val="A0238E"/>
      </a:accent1>
      <a:accent2>
        <a:srgbClr val="792A8F"/>
      </a:accent2>
      <a:accent3>
        <a:srgbClr val="BB9ECA"/>
      </a:accent3>
      <a:accent4>
        <a:srgbClr val="C5168C"/>
      </a:accent4>
      <a:accent5>
        <a:srgbClr val="B8002E"/>
      </a:accent5>
      <a:accent6>
        <a:srgbClr val="3A3091"/>
      </a:accent6>
      <a:hlink>
        <a:srgbClr val="5572A8"/>
      </a:hlink>
      <a:folHlink>
        <a:srgbClr val="1A094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Image+Copy">
  <a:themeElements>
    <a:clrScheme name="MGMA19 v4">
      <a:dk1>
        <a:srgbClr val="EB0087"/>
      </a:dk1>
      <a:lt1>
        <a:srgbClr val="FFFFFF"/>
      </a:lt1>
      <a:dk2>
        <a:srgbClr val="000000"/>
      </a:dk2>
      <a:lt2>
        <a:srgbClr val="FFFFFF"/>
      </a:lt2>
      <a:accent1>
        <a:srgbClr val="A0238E"/>
      </a:accent1>
      <a:accent2>
        <a:srgbClr val="792A8F"/>
      </a:accent2>
      <a:accent3>
        <a:srgbClr val="BB9ECA"/>
      </a:accent3>
      <a:accent4>
        <a:srgbClr val="C5168C"/>
      </a:accent4>
      <a:accent5>
        <a:srgbClr val="B8002E"/>
      </a:accent5>
      <a:accent6>
        <a:srgbClr val="3A3091"/>
      </a:accent6>
      <a:hlink>
        <a:srgbClr val="5572A8"/>
      </a:hlink>
      <a:folHlink>
        <a:srgbClr val="1A094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Basic Page">
  <a:themeElements>
    <a:clrScheme name="MGMA19 v4">
      <a:dk1>
        <a:srgbClr val="EB0087"/>
      </a:dk1>
      <a:lt1>
        <a:srgbClr val="FFFFFF"/>
      </a:lt1>
      <a:dk2>
        <a:srgbClr val="000000"/>
      </a:dk2>
      <a:lt2>
        <a:srgbClr val="FFFFFF"/>
      </a:lt2>
      <a:accent1>
        <a:srgbClr val="A0238E"/>
      </a:accent1>
      <a:accent2>
        <a:srgbClr val="792A8F"/>
      </a:accent2>
      <a:accent3>
        <a:srgbClr val="BB9ECA"/>
      </a:accent3>
      <a:accent4>
        <a:srgbClr val="C5168C"/>
      </a:accent4>
      <a:accent5>
        <a:srgbClr val="B8002E"/>
      </a:accent5>
      <a:accent6>
        <a:srgbClr val="3A3091"/>
      </a:accent6>
      <a:hlink>
        <a:srgbClr val="5572A8"/>
      </a:hlink>
      <a:folHlink>
        <a:srgbClr val="1A094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4485</TotalTime>
  <Words>2502</Words>
  <Application>Microsoft Macintosh PowerPoint</Application>
  <PresentationFormat>Widescreen</PresentationFormat>
  <Paragraphs>658</Paragraphs>
  <Slides>40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40</vt:i4>
      </vt:variant>
    </vt:vector>
  </HeadingPairs>
  <TitlesOfParts>
    <vt:vector size="47" baseType="lpstr">
      <vt:lpstr>Century Gothic</vt:lpstr>
      <vt:lpstr>Calibri</vt:lpstr>
      <vt:lpstr>Arial</vt:lpstr>
      <vt:lpstr>Event Title</vt:lpstr>
      <vt:lpstr>Title Page</vt:lpstr>
      <vt:lpstr>Image+Copy</vt:lpstr>
      <vt:lpstr>Basic Page</vt:lpstr>
      <vt:lpstr>PowerPoint Presentation</vt:lpstr>
      <vt:lpstr>PowerPoint Presentation</vt:lpstr>
      <vt:lpstr>OUTLINE </vt:lpstr>
      <vt:lpstr>Personalized Patient Dialogue</vt:lpstr>
      <vt:lpstr>Why Personalized and Multi-channel Patient Engagement? </vt:lpstr>
      <vt:lpstr>Describing the Patient Journey of Healthcare</vt:lpstr>
      <vt:lpstr>Goal: Engagement, Service, and Loyalty</vt:lpstr>
      <vt:lpstr>Is our health care system set up for patient loyalty?</vt:lpstr>
      <vt:lpstr>So why do patients stay with their PCP?</vt:lpstr>
      <vt:lpstr>Engaged patients are required for improved health </vt:lpstr>
      <vt:lpstr>Extending the PCP: Right Work for the Right Staff</vt:lpstr>
      <vt:lpstr>PowerPoint Presentation</vt:lpstr>
      <vt:lpstr>Action 1: Prioritize Engagement….because without it, you get this…</vt:lpstr>
      <vt:lpstr>Action 2: Scale without Taxing Providers</vt:lpstr>
      <vt:lpstr>Action 3: Influence Consumer Behavior</vt:lpstr>
      <vt:lpstr>Action 4: Orchestrate the Complexity</vt:lpstr>
      <vt:lpstr>Action 5: Speed &amp; Accountability</vt:lpstr>
      <vt:lpstr>Five Areas of Action</vt:lpstr>
      <vt:lpstr>Competition is Coming for Your Customers/Patients</vt:lpstr>
      <vt:lpstr>PowerPoint Presentation</vt:lpstr>
      <vt:lpstr>Back to the Beginning: Next Best Actions</vt:lpstr>
      <vt:lpstr>Primary Care Call Center</vt:lpstr>
      <vt:lpstr>15/30 Template</vt:lpstr>
      <vt:lpstr>15/30 Template</vt:lpstr>
      <vt:lpstr>PowerPoint Presentation</vt:lpstr>
      <vt:lpstr>PowerPoint Presentation</vt:lpstr>
      <vt:lpstr>Next Best Actions Fuel Call Center Success </vt:lpstr>
      <vt:lpstr>Models showed that if we targeted AWVs we saw significant closure of other care gaps</vt:lpstr>
      <vt:lpstr>PowerPoint Presentation</vt:lpstr>
      <vt:lpstr>Multi-channel Content Drives Dialogue and Influences Action</vt:lpstr>
      <vt:lpstr>A Look at Newsletter Performance: Customization Drives Impact</vt:lpstr>
      <vt:lpstr>Content Drives People to Book Appointments</vt:lpstr>
      <vt:lpstr>More Than One Year Later: Appt Conversion Rates Still High   </vt:lpstr>
      <vt:lpstr>Utilizing Data Analytics in Managing Patients</vt:lpstr>
      <vt:lpstr>Technology and Data Impacting Service Delivery</vt:lpstr>
      <vt:lpstr>GFP – Improving Provider Profitability</vt:lpstr>
      <vt:lpstr>Western Connecticut Health Network Q4 2018 Quality</vt:lpstr>
      <vt:lpstr>Griffin Q4 2018 Quality</vt:lpstr>
      <vt:lpstr>The Future of Healthcare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Christy Summers</dc:creator>
  <cp:lastModifiedBy>Kenneth Garcia</cp:lastModifiedBy>
  <cp:revision>194</cp:revision>
  <dcterms:created xsi:type="dcterms:W3CDTF">2018-12-18T21:35:29Z</dcterms:created>
  <dcterms:modified xsi:type="dcterms:W3CDTF">2019-11-14T00:25:48Z</dcterms:modified>
</cp:coreProperties>
</file>